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4"/>
  </p:notesMasterIdLst>
  <p:sldIdLst>
    <p:sldId id="256" r:id="rId2"/>
    <p:sldId id="257" r:id="rId3"/>
    <p:sldId id="258" r:id="rId4"/>
    <p:sldId id="261" r:id="rId5"/>
    <p:sldId id="315" r:id="rId6"/>
    <p:sldId id="290" r:id="rId7"/>
    <p:sldId id="294" r:id="rId8"/>
    <p:sldId id="293" r:id="rId9"/>
    <p:sldId id="320" r:id="rId10"/>
    <p:sldId id="306" r:id="rId11"/>
    <p:sldId id="335" r:id="rId12"/>
    <p:sldId id="296" r:id="rId13"/>
    <p:sldId id="299" r:id="rId14"/>
    <p:sldId id="301" r:id="rId15"/>
    <p:sldId id="295" r:id="rId16"/>
    <p:sldId id="262" r:id="rId17"/>
    <p:sldId id="302" r:id="rId18"/>
    <p:sldId id="297" r:id="rId19"/>
    <p:sldId id="298" r:id="rId20"/>
    <p:sldId id="260" r:id="rId21"/>
    <p:sldId id="316" r:id="rId22"/>
    <p:sldId id="328" r:id="rId23"/>
    <p:sldId id="311" r:id="rId24"/>
    <p:sldId id="307" r:id="rId25"/>
    <p:sldId id="308" r:id="rId26"/>
    <p:sldId id="330" r:id="rId27"/>
    <p:sldId id="331" r:id="rId28"/>
    <p:sldId id="300" r:id="rId29"/>
    <p:sldId id="332" r:id="rId30"/>
    <p:sldId id="276" r:id="rId31"/>
    <p:sldId id="263" r:id="rId32"/>
    <p:sldId id="323" r:id="rId33"/>
    <p:sldId id="324" r:id="rId34"/>
    <p:sldId id="325" r:id="rId35"/>
    <p:sldId id="326" r:id="rId36"/>
    <p:sldId id="322" r:id="rId37"/>
    <p:sldId id="321" r:id="rId38"/>
    <p:sldId id="304" r:id="rId39"/>
    <p:sldId id="336" r:id="rId40"/>
    <p:sldId id="337" r:id="rId41"/>
    <p:sldId id="334" r:id="rId42"/>
    <p:sldId id="338" r:id="rId43"/>
  </p:sldIdLst>
  <p:sldSz cx="18288000" cy="10287000"/>
  <p:notesSz cx="6858000" cy="9144000"/>
  <p:embeddedFontLst>
    <p:embeddedFont>
      <p:font typeface="ＭＳ Ｐゴシック" panose="020B0600070205080204" pitchFamily="34" charset="-128"/>
      <p:regular r:id="rId45"/>
    </p:embeddedFont>
    <p:embeddedFont>
      <p:font typeface="セザンヌ DB" panose="02020700000000000000" pitchFamily="18" charset="-128"/>
      <p:regular r:id="rId46"/>
      <p:bold r:id="rId47"/>
    </p:embeddedFont>
    <p:embeddedFont>
      <p:font typeface="Calibri" panose="020F0502020204030204" pitchFamily="34" charset="0"/>
      <p:regular r:id="rId48"/>
      <p:bold r:id="rId49"/>
      <p:italic r:id="rId50"/>
      <p:boldItalic r:id="rId51"/>
    </p:embeddedFont>
    <p:embeddedFont>
      <p:font typeface="Consolas" panose="020B0609020204030204" pitchFamily="49" charset="0"/>
      <p:regular r:id="rId52"/>
      <p:bold r:id="rId53"/>
      <p:italic r:id="rId54"/>
      <p:boldItalic r:id="rId55"/>
    </p:embeddedFont>
    <p:embeddedFont>
      <p:font typeface="Verdana" panose="020B0604030504040204" pitchFamily="34" charset="0"/>
      <p:regular r:id="rId56"/>
      <p:bold r:id="rId57"/>
      <p:italic r:id="rId58"/>
      <p:boldItalic r:id="rId59"/>
    </p:embeddedFont>
    <p:embeddedFont>
      <p:font typeface="游ゴシック" panose="020B0400000000000000" pitchFamily="34" charset="-128"/>
      <p:regular r:id="rId60"/>
      <p:bold r:id="rId6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A2FDFC"/>
    <a:srgbClr val="ADD8E6"/>
    <a:srgbClr val="F4F6F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14" autoAdjust="0"/>
    <p:restoredTop sz="95940" autoAdjust="0"/>
  </p:normalViewPr>
  <p:slideViewPr>
    <p:cSldViewPr>
      <p:cViewPr varScale="1">
        <p:scale>
          <a:sx n="77" d="100"/>
          <a:sy n="77" d="100"/>
        </p:scale>
        <p:origin x="432"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font" Target="fonts/font1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CH.NeuroDive.FUK010@gmail.com" userId="2d963950a24a2c8d" providerId="LiveId" clId="{FBDEF535-9A61-4B25-8F22-EB9A2281D7A3}"/>
    <pc:docChg chg="modSld sldOrd">
      <pc:chgData name="PCH.NeuroDive.FUK010@gmail.com" userId="2d963950a24a2c8d" providerId="LiveId" clId="{FBDEF535-9A61-4B25-8F22-EB9A2281D7A3}" dt="2022-11-24T06:17:59.108" v="966"/>
      <pc:docMkLst>
        <pc:docMk/>
      </pc:docMkLst>
      <pc:sldChg chg="modNotesTx">
        <pc:chgData name="PCH.NeuroDive.FUK010@gmail.com" userId="2d963950a24a2c8d" providerId="LiveId" clId="{FBDEF535-9A61-4B25-8F22-EB9A2281D7A3}" dt="2022-11-24T04:47:49.075" v="55" actId="20577"/>
        <pc:sldMkLst>
          <pc:docMk/>
          <pc:sldMk cId="3053448251" sldId="294"/>
        </pc:sldMkLst>
      </pc:sldChg>
      <pc:sldChg chg="ord">
        <pc:chgData name="PCH.NeuroDive.FUK010@gmail.com" userId="2d963950a24a2c8d" providerId="LiveId" clId="{FBDEF535-9A61-4B25-8F22-EB9A2281D7A3}" dt="2022-11-24T05:06:08.871" v="183"/>
        <pc:sldMkLst>
          <pc:docMk/>
          <pc:sldMk cId="2317453666" sldId="300"/>
        </pc:sldMkLst>
      </pc:sldChg>
      <pc:sldChg chg="modSp mod modNotesTx">
        <pc:chgData name="PCH.NeuroDive.FUK010@gmail.com" userId="2d963950a24a2c8d" providerId="LiveId" clId="{FBDEF535-9A61-4B25-8F22-EB9A2281D7A3}" dt="2022-11-24T06:17:59.108" v="966"/>
        <pc:sldMkLst>
          <pc:docMk/>
          <pc:sldMk cId="3108990105" sldId="331"/>
        </pc:sldMkLst>
        <pc:spChg chg="mod">
          <ac:chgData name="PCH.NeuroDive.FUK010@gmail.com" userId="2d963950a24a2c8d" providerId="LiveId" clId="{FBDEF535-9A61-4B25-8F22-EB9A2281D7A3}" dt="2022-11-24T06:17:59.108" v="966"/>
          <ac:spMkLst>
            <pc:docMk/>
            <pc:sldMk cId="3108990105" sldId="331"/>
            <ac:spMk id="2" creationId="{D6FF4A99-4B0C-8831-82AD-55664A4B98D5}"/>
          </ac:spMkLst>
        </pc:spChg>
        <pc:spChg chg="mod">
          <ac:chgData name="PCH.NeuroDive.FUK010@gmail.com" userId="2d963950a24a2c8d" providerId="LiveId" clId="{FBDEF535-9A61-4B25-8F22-EB9A2281D7A3}" dt="2022-11-24T05:33:28.544" v="942" actId="1076"/>
          <ac:spMkLst>
            <pc:docMk/>
            <pc:sldMk cId="3108990105" sldId="331"/>
            <ac:spMk id="25" creationId="{A2D48D07-A8F6-FE93-D311-9D24D51C6D8E}"/>
          </ac:spMkLst>
        </pc:spChg>
        <pc:spChg chg="mod">
          <ac:chgData name="PCH.NeuroDive.FUK010@gmail.com" userId="2d963950a24a2c8d" providerId="LiveId" clId="{FBDEF535-9A61-4B25-8F22-EB9A2281D7A3}" dt="2022-11-24T05:33:33.340" v="943" actId="1076"/>
          <ac:spMkLst>
            <pc:docMk/>
            <pc:sldMk cId="3108990105" sldId="331"/>
            <ac:spMk id="26" creationId="{52F41B0E-C2D7-A090-9D1E-7157637E09C3}"/>
          </ac:spMkLst>
        </pc:spChg>
      </pc:sldChg>
      <pc:sldChg chg="modSp mod modNotesTx">
        <pc:chgData name="PCH.NeuroDive.FUK010@gmail.com" userId="2d963950a24a2c8d" providerId="LiveId" clId="{FBDEF535-9A61-4B25-8F22-EB9A2281D7A3}" dt="2022-11-24T05:32:13.414" v="940" actId="20577"/>
        <pc:sldMkLst>
          <pc:docMk/>
          <pc:sldMk cId="3313562365" sldId="332"/>
        </pc:sldMkLst>
        <pc:spChg chg="mod">
          <ac:chgData name="PCH.NeuroDive.FUK010@gmail.com" userId="2d963950a24a2c8d" providerId="LiveId" clId="{FBDEF535-9A61-4B25-8F22-EB9A2281D7A3}" dt="2022-11-24T05:16:47.264" v="938" actId="20577"/>
          <ac:spMkLst>
            <pc:docMk/>
            <pc:sldMk cId="3313562365" sldId="332"/>
            <ac:spMk id="3" creationId="{56901B7D-14B5-50B0-A0C1-2EBC281B0FB8}"/>
          </ac:spMkLst>
        </pc:spChg>
      </pc:sldChg>
      <pc:sldChg chg="modSp mod">
        <pc:chgData name="PCH.NeuroDive.FUK010@gmail.com" userId="2d963950a24a2c8d" providerId="LiveId" clId="{FBDEF535-9A61-4B25-8F22-EB9A2281D7A3}" dt="2022-11-24T06:17:23.763" v="965" actId="20577"/>
        <pc:sldMkLst>
          <pc:docMk/>
          <pc:sldMk cId="955617420" sldId="335"/>
        </pc:sldMkLst>
        <pc:spChg chg="mod">
          <ac:chgData name="PCH.NeuroDive.FUK010@gmail.com" userId="2d963950a24a2c8d" providerId="LiveId" clId="{FBDEF535-9A61-4B25-8F22-EB9A2281D7A3}" dt="2022-11-24T06:17:23.763" v="965" actId="20577"/>
          <ac:spMkLst>
            <pc:docMk/>
            <pc:sldMk cId="955617420" sldId="335"/>
            <ac:spMk id="7" creationId="{CDFCF74E-1351-67B3-ED78-3D2A94455966}"/>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NDF_&#25552;&#20986;&#29289;\&#38754;&#25509;&#29992;\&#26085;&#25582;&#29992;\&#12452;&#12531;&#12479;&#12540;&#12531;\&#12486;&#12540;&#12502;&#12523;&#12487;&#12540;&#12479;\&#32080;&#26524;(&#20840;&#31934;&#24230;&#12289;&#12450;&#12523;&#12468;&#12522;&#12474;&#12512;&#36984;&#23450;&#12289;&#22806;&#12428;&#20516;&#30064;&#24120;&#20516;).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______.xlsx"/></Relationships>
</file>

<file path=ppt/charts/_rels/chart3.xml.rels><?xml version="1.0" encoding="UTF-8" standalone="yes"?>
<Relationships xmlns="http://schemas.openxmlformats.org/package/2006/relationships"><Relationship Id="rId3" Type="http://schemas.openxmlformats.org/officeDocument/2006/relationships/oleObject" Target="file:///C:\NDF_&#25552;&#20986;&#29289;\&#38754;&#25509;&#29992;\&#26085;&#25582;&#29992;\&#12452;&#12531;&#12479;&#12540;&#12531;\&#12486;&#12540;&#12502;&#12523;&#12487;&#12540;&#12479;\&#35413;&#20385;&#32080;&#26524;.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NDF_&#25552;&#20986;&#29289;\&#38754;&#25509;&#29992;\&#26085;&#25582;&#29992;\&#12452;&#12531;&#12479;&#12540;&#12531;\&#12486;&#12540;&#12502;&#12523;&#12487;&#12540;&#12479;\&#35413;&#20385;&#32080;&#26524;.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NDF_&#25552;&#20986;&#29289;\&#38754;&#25509;&#29992;\&#26085;&#25582;&#29992;\&#12452;&#12531;&#12479;&#12540;&#12531;\&#12486;&#12540;&#12502;&#12523;&#12487;&#12540;&#12479;\&#32080;&#26524;(&#29305;&#24500;&#37327;&#12289;&#30064;&#24120;&#20516;&#12539;&#22806;&#12428;&#20516;&#12289;&#27425;&#20803;&#21066;&#28187;&#12539;&#12488;&#12524;&#12531;&#12489;&#12289;&#26908;&#35388;&#26399;&#38291;).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全行程_精度!$B$3</c:f>
              <c:strCache>
                <c:ptCount val="1"/>
                <c:pt idx="0">
                  <c:v>CO</c:v>
                </c:pt>
              </c:strCache>
            </c:strRef>
          </c:tx>
          <c:spPr>
            <a:ln w="22225" cap="rnd" cmpd="sng" algn="ctr">
              <a:solidFill>
                <a:schemeClr val="accent1"/>
              </a:solidFill>
              <a:round/>
            </a:ln>
            <a:effectLst/>
          </c:spPr>
          <c:marker>
            <c:symbol val="none"/>
          </c:marker>
          <c:cat>
            <c:strRef>
              <c:f>全行程_精度!$C$2:$O$2</c:f>
              <c:strCache>
                <c:ptCount val="13"/>
                <c:pt idx="0">
                  <c:v>アルゴリズム選定11/7</c:v>
                </c:pt>
                <c:pt idx="1">
                  <c:v>モデル開発11/10</c:v>
                </c:pt>
                <c:pt idx="2">
                  <c:v>外れ値処理11/14</c:v>
                </c:pt>
                <c:pt idx="3">
                  <c:v>異常値処理11/15</c:v>
                </c:pt>
                <c:pt idx="4">
                  <c:v>shift1+2 11/16</c:v>
                </c:pt>
                <c:pt idx="5">
                  <c:v>rolling3+240(mean) 11/16</c:v>
                </c:pt>
                <c:pt idx="6">
                  <c:v>rolling3+240(min) 11/17</c:v>
                </c:pt>
                <c:pt idx="7">
                  <c:v>rolling3+240(max) 11/17</c:v>
                </c:pt>
                <c:pt idx="8">
                  <c:v>ewm3+240(mean) 11/17</c:v>
                </c:pt>
                <c:pt idx="9">
                  <c:v>wma3+240(mean) 11/17</c:v>
                </c:pt>
                <c:pt idx="10">
                  <c:v>rolling(max-min) 11/17</c:v>
                </c:pt>
                <c:pt idx="11">
                  <c:v>正解値を予測値に変更11/21</c:v>
                </c:pt>
                <c:pt idx="12">
                  <c:v>ベンゼンを初期に戻す11/22</c:v>
                </c:pt>
              </c:strCache>
            </c:strRef>
          </c:cat>
          <c:val>
            <c:numRef>
              <c:f>全行程_精度!$C$3:$O$3</c:f>
              <c:numCache>
                <c:formatCode>0.000</c:formatCode>
                <c:ptCount val="13"/>
                <c:pt idx="0">
                  <c:v>0.279504881664838</c:v>
                </c:pt>
                <c:pt idx="1">
                  <c:v>0.25861549182140198</c:v>
                </c:pt>
                <c:pt idx="2">
                  <c:v>0.19997000000000001</c:v>
                </c:pt>
                <c:pt idx="3">
                  <c:v>0.169028613758089</c:v>
                </c:pt>
                <c:pt idx="4">
                  <c:v>0.15093473650824979</c:v>
                </c:pt>
                <c:pt idx="5">
                  <c:v>0.12364160783448</c:v>
                </c:pt>
                <c:pt idx="6">
                  <c:v>9.9557107351885193E-2</c:v>
                </c:pt>
                <c:pt idx="7">
                  <c:v>8.9144498928771299E-2</c:v>
                </c:pt>
                <c:pt idx="8">
                  <c:v>7.9042062945987701E-2</c:v>
                </c:pt>
                <c:pt idx="9">
                  <c:v>7.8668165348440594E-2</c:v>
                </c:pt>
                <c:pt idx="10">
                  <c:v>6.5800958345534399E-2</c:v>
                </c:pt>
                <c:pt idx="11">
                  <c:v>6.5578314601901E-2</c:v>
                </c:pt>
                <c:pt idx="12">
                  <c:v>6.5578314601901E-2</c:v>
                </c:pt>
              </c:numCache>
            </c:numRef>
          </c:val>
          <c:smooth val="0"/>
          <c:extLst>
            <c:ext xmlns:c16="http://schemas.microsoft.com/office/drawing/2014/chart" uri="{C3380CC4-5D6E-409C-BE32-E72D297353CC}">
              <c16:uniqueId val="{00000000-40C1-43F1-AEAB-222B155415F1}"/>
            </c:ext>
          </c:extLst>
        </c:ser>
        <c:ser>
          <c:idx val="1"/>
          <c:order val="1"/>
          <c:tx>
            <c:strRef>
              <c:f>全行程_精度!$B$4</c:f>
              <c:strCache>
                <c:ptCount val="1"/>
                <c:pt idx="0">
                  <c:v>benzene</c:v>
                </c:pt>
              </c:strCache>
            </c:strRef>
          </c:tx>
          <c:spPr>
            <a:ln w="22225" cap="rnd" cmpd="sng" algn="ctr">
              <a:solidFill>
                <a:schemeClr val="accent2"/>
              </a:solidFill>
              <a:round/>
            </a:ln>
            <a:effectLst/>
          </c:spPr>
          <c:marker>
            <c:symbol val="none"/>
          </c:marker>
          <c:cat>
            <c:strRef>
              <c:f>全行程_精度!$C$2:$O$2</c:f>
              <c:strCache>
                <c:ptCount val="13"/>
                <c:pt idx="0">
                  <c:v>アルゴリズム選定11/7</c:v>
                </c:pt>
                <c:pt idx="1">
                  <c:v>モデル開発11/10</c:v>
                </c:pt>
                <c:pt idx="2">
                  <c:v>外れ値処理11/14</c:v>
                </c:pt>
                <c:pt idx="3">
                  <c:v>異常値処理11/15</c:v>
                </c:pt>
                <c:pt idx="4">
                  <c:v>shift1+2 11/16</c:v>
                </c:pt>
                <c:pt idx="5">
                  <c:v>rolling3+240(mean) 11/16</c:v>
                </c:pt>
                <c:pt idx="6">
                  <c:v>rolling3+240(min) 11/17</c:v>
                </c:pt>
                <c:pt idx="7">
                  <c:v>rolling3+240(max) 11/17</c:v>
                </c:pt>
                <c:pt idx="8">
                  <c:v>ewm3+240(mean) 11/17</c:v>
                </c:pt>
                <c:pt idx="9">
                  <c:v>wma3+240(mean) 11/17</c:v>
                </c:pt>
                <c:pt idx="10">
                  <c:v>rolling(max-min) 11/17</c:v>
                </c:pt>
                <c:pt idx="11">
                  <c:v>正解値を予測値に変更11/21</c:v>
                </c:pt>
                <c:pt idx="12">
                  <c:v>ベンゼンを初期に戻す11/22</c:v>
                </c:pt>
              </c:strCache>
            </c:strRef>
          </c:cat>
          <c:val>
            <c:numRef>
              <c:f>全行程_精度!$C$4:$O$4</c:f>
              <c:numCache>
                <c:formatCode>0.000</c:formatCode>
                <c:ptCount val="13"/>
                <c:pt idx="0">
                  <c:v>9.9563685493520501E-2</c:v>
                </c:pt>
                <c:pt idx="1">
                  <c:v>9.9563685493520501E-2</c:v>
                </c:pt>
                <c:pt idx="2">
                  <c:v>9.9563685493520501E-2</c:v>
                </c:pt>
                <c:pt idx="3">
                  <c:v>0.105223481984434</c:v>
                </c:pt>
                <c:pt idx="4">
                  <c:v>0.105167725030234</c:v>
                </c:pt>
                <c:pt idx="5">
                  <c:v>9.5747332968951701E-2</c:v>
                </c:pt>
                <c:pt idx="6">
                  <c:v>7.6914236799115396E-2</c:v>
                </c:pt>
                <c:pt idx="7">
                  <c:v>4.7597486789771999E-2</c:v>
                </c:pt>
                <c:pt idx="8">
                  <c:v>4.6508140819829097E-2</c:v>
                </c:pt>
                <c:pt idx="9">
                  <c:v>4.4161138828505697E-2</c:v>
                </c:pt>
                <c:pt idx="10">
                  <c:v>4.4759940576110102E-2</c:v>
                </c:pt>
                <c:pt idx="11">
                  <c:v>0.101750523939065</c:v>
                </c:pt>
                <c:pt idx="12">
                  <c:v>9.9563685493520501E-2</c:v>
                </c:pt>
              </c:numCache>
            </c:numRef>
          </c:val>
          <c:smooth val="0"/>
          <c:extLst>
            <c:ext xmlns:c16="http://schemas.microsoft.com/office/drawing/2014/chart" uri="{C3380CC4-5D6E-409C-BE32-E72D297353CC}">
              <c16:uniqueId val="{00000001-40C1-43F1-AEAB-222B155415F1}"/>
            </c:ext>
          </c:extLst>
        </c:ser>
        <c:ser>
          <c:idx val="2"/>
          <c:order val="2"/>
          <c:tx>
            <c:strRef>
              <c:f>全行程_精度!$B$5</c:f>
              <c:strCache>
                <c:ptCount val="1"/>
                <c:pt idx="0">
                  <c:v>Nox</c:v>
                </c:pt>
              </c:strCache>
            </c:strRef>
          </c:tx>
          <c:spPr>
            <a:ln w="22225" cap="rnd" cmpd="sng" algn="ctr">
              <a:solidFill>
                <a:schemeClr val="accent3"/>
              </a:solidFill>
              <a:round/>
            </a:ln>
            <a:effectLst/>
          </c:spPr>
          <c:marker>
            <c:symbol val="none"/>
          </c:marker>
          <c:cat>
            <c:strRef>
              <c:f>全行程_精度!$C$2:$O$2</c:f>
              <c:strCache>
                <c:ptCount val="13"/>
                <c:pt idx="0">
                  <c:v>アルゴリズム選定11/7</c:v>
                </c:pt>
                <c:pt idx="1">
                  <c:v>モデル開発11/10</c:v>
                </c:pt>
                <c:pt idx="2">
                  <c:v>外れ値処理11/14</c:v>
                </c:pt>
                <c:pt idx="3">
                  <c:v>異常値処理11/15</c:v>
                </c:pt>
                <c:pt idx="4">
                  <c:v>shift1+2 11/16</c:v>
                </c:pt>
                <c:pt idx="5">
                  <c:v>rolling3+240(mean) 11/16</c:v>
                </c:pt>
                <c:pt idx="6">
                  <c:v>rolling3+240(min) 11/17</c:v>
                </c:pt>
                <c:pt idx="7">
                  <c:v>rolling3+240(max) 11/17</c:v>
                </c:pt>
                <c:pt idx="8">
                  <c:v>ewm3+240(mean) 11/17</c:v>
                </c:pt>
                <c:pt idx="9">
                  <c:v>wma3+240(mean) 11/17</c:v>
                </c:pt>
                <c:pt idx="10">
                  <c:v>rolling(max-min) 11/17</c:v>
                </c:pt>
                <c:pt idx="11">
                  <c:v>正解値を予測値に変更11/21</c:v>
                </c:pt>
                <c:pt idx="12">
                  <c:v>ベンゼンを初期に戻す11/22</c:v>
                </c:pt>
              </c:strCache>
            </c:strRef>
          </c:cat>
          <c:val>
            <c:numRef>
              <c:f>全行程_精度!$C$5:$O$5</c:f>
              <c:numCache>
                <c:formatCode>0.000</c:formatCode>
                <c:ptCount val="13"/>
                <c:pt idx="0">
                  <c:v>0.62992251033206503</c:v>
                </c:pt>
                <c:pt idx="1">
                  <c:v>0.61486070032368201</c:v>
                </c:pt>
                <c:pt idx="2">
                  <c:v>0.433222</c:v>
                </c:pt>
                <c:pt idx="3">
                  <c:v>0.26271243703687802</c:v>
                </c:pt>
                <c:pt idx="4">
                  <c:v>0.23844024245143122</c:v>
                </c:pt>
                <c:pt idx="5">
                  <c:v>0.14056542032396799</c:v>
                </c:pt>
                <c:pt idx="6">
                  <c:v>0.114165392804498</c:v>
                </c:pt>
                <c:pt idx="7">
                  <c:v>0.10855944785485901</c:v>
                </c:pt>
                <c:pt idx="8">
                  <c:v>9.1508086447049303E-2</c:v>
                </c:pt>
                <c:pt idx="9">
                  <c:v>6.6842445301975001E-2</c:v>
                </c:pt>
                <c:pt idx="10">
                  <c:v>6.8540000000000004E-2</c:v>
                </c:pt>
                <c:pt idx="11">
                  <c:v>6.6177701811882594E-2</c:v>
                </c:pt>
                <c:pt idx="12">
                  <c:v>6.6177701811882594E-2</c:v>
                </c:pt>
              </c:numCache>
            </c:numRef>
          </c:val>
          <c:smooth val="0"/>
          <c:extLst>
            <c:ext xmlns:c16="http://schemas.microsoft.com/office/drawing/2014/chart" uri="{C3380CC4-5D6E-409C-BE32-E72D297353CC}">
              <c16:uniqueId val="{00000002-40C1-43F1-AEAB-222B155415F1}"/>
            </c:ext>
          </c:extLst>
        </c:ser>
        <c:dLbls>
          <c:showLegendKey val="0"/>
          <c:showVal val="0"/>
          <c:showCatName val="0"/>
          <c:showSerName val="0"/>
          <c:showPercent val="0"/>
          <c:showBubbleSize val="0"/>
        </c:dLbls>
        <c:smooth val="0"/>
        <c:axId val="2052176415"/>
        <c:axId val="2052177663"/>
      </c:lineChart>
      <c:catAx>
        <c:axId val="2052176415"/>
        <c:scaling>
          <c:orientation val="minMax"/>
        </c:scaling>
        <c:delete val="0"/>
        <c:axPos val="b"/>
        <c:numFmt formatCode="General" sourceLinked="0"/>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400" b="0" i="0" u="none" strike="noStrike" kern="1200" spc="20" baseline="0">
                <a:solidFill>
                  <a:schemeClr val="dk1">
                    <a:lumMod val="65000"/>
                    <a:lumOff val="35000"/>
                  </a:schemeClr>
                </a:solidFill>
                <a:latin typeface="+mn-lt"/>
                <a:ea typeface="+mn-ea"/>
                <a:cs typeface="+mn-cs"/>
              </a:defRPr>
            </a:pPr>
            <a:endParaRPr lang="ja-JP"/>
          </a:p>
        </c:txPr>
        <c:crossAx val="2052177663"/>
        <c:crosses val="autoZero"/>
        <c:auto val="0"/>
        <c:lblAlgn val="ctr"/>
        <c:lblOffset val="100"/>
        <c:noMultiLvlLbl val="0"/>
      </c:catAx>
      <c:valAx>
        <c:axId val="2052177663"/>
        <c:scaling>
          <c:orientation val="minMax"/>
        </c:scaling>
        <c:delete val="0"/>
        <c:axPos val="l"/>
        <c:majorGridlines>
          <c:spPr>
            <a:ln>
              <a:solidFill>
                <a:schemeClr val="dk1">
                  <a:lumMod val="15000"/>
                  <a:lumOff val="85000"/>
                </a:schemeClr>
              </a:solidFill>
            </a:ln>
            <a:effectLst/>
          </c:spPr>
        </c:majorGridlines>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spc="20" baseline="0">
                <a:solidFill>
                  <a:schemeClr val="dk1">
                    <a:lumMod val="65000"/>
                    <a:lumOff val="35000"/>
                  </a:schemeClr>
                </a:solidFill>
                <a:latin typeface="+mn-lt"/>
                <a:ea typeface="+mn-ea"/>
                <a:cs typeface="+mn-cs"/>
              </a:defRPr>
            </a:pPr>
            <a:endParaRPr lang="ja-JP"/>
          </a:p>
        </c:txPr>
        <c:crossAx val="2052176415"/>
        <c:crossesAt val="1"/>
        <c:crossBetween val="between"/>
      </c:valAx>
      <c:dTable>
        <c:showHorzBorder val="1"/>
        <c:showVertBorder val="1"/>
        <c:showOutline val="1"/>
        <c:showKeys val="1"/>
        <c:spPr>
          <a:noFill/>
          <a:ln w="9525">
            <a:solidFill>
              <a:schemeClr val="dk1">
                <a:lumMod val="15000"/>
                <a:lumOff val="85000"/>
              </a:schemeClr>
            </a:solidFill>
          </a:ln>
          <a:effectLst/>
        </c:spPr>
        <c:txPr>
          <a:bodyPr rot="0" spcFirstLastPara="1" vertOverflow="ellipsis" vert="horz" wrap="square" anchor="ctr" anchorCtr="1"/>
          <a:lstStyle/>
          <a:p>
            <a:pPr rtl="0">
              <a:defRPr sz="2000" b="0" i="0" u="none" strike="noStrike" kern="1200" baseline="0">
                <a:solidFill>
                  <a:schemeClr val="dk1">
                    <a:lumMod val="65000"/>
                    <a:lumOff val="35000"/>
                  </a:schemeClr>
                </a:solidFill>
                <a:latin typeface="+mn-ea"/>
                <a:ea typeface="+mn-ea"/>
                <a:cs typeface="+mn-cs"/>
              </a:defRPr>
            </a:pPr>
            <a:endParaRPr lang="ja-JP"/>
          </a:p>
        </c:txPr>
      </c:dTable>
      <c:spPr>
        <a:gradFill>
          <a:gsLst>
            <a:gs pos="100000">
              <a:schemeClr val="lt1">
                <a:lumMod val="95000"/>
              </a:schemeClr>
            </a:gs>
            <a:gs pos="0">
              <a:schemeClr val="lt1"/>
            </a:gs>
          </a:gsLst>
          <a:lin ang="5400000" scaled="0"/>
        </a:gra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spPr>
            <a:solidFill>
              <a:schemeClr val="accent1"/>
            </a:solidFill>
            <a:ln>
              <a:noFill/>
            </a:ln>
            <a:effectLst/>
          </c:spPr>
          <c:invertIfNegative val="0"/>
          <c:cat>
            <c:strRef>
              <c:f>'finalmodel_特徴量無 '!$O$7:$AB$7</c:f>
              <c:strCache>
                <c:ptCount val="14"/>
                <c:pt idx="0">
                  <c:v>CO(2)ExtraTreesRegressor</c:v>
                </c:pt>
                <c:pt idx="1">
                  <c:v>CO(2)ExtraTreesRegressor</c:v>
                </c:pt>
                <c:pt idx="2">
                  <c:v>CO(2)lgbm_optuna</c:v>
                </c:pt>
                <c:pt idx="3">
                  <c:v>CO(1)ExtraTreesRegressor</c:v>
                </c:pt>
                <c:pt idx="4">
                  <c:v>CO(1)lgbm_optuna</c:v>
                </c:pt>
                <c:pt idx="5">
                  <c:v>CO(2)lgbm_optuna</c:v>
                </c:pt>
                <c:pt idx="6">
                  <c:v>CO(1)lgbm_optuna</c:v>
                </c:pt>
                <c:pt idx="7">
                  <c:v>CO(0)ExtraTreesRegressor</c:v>
                </c:pt>
                <c:pt idx="8">
                  <c:v>CO(1)ExtraTreesRegressor</c:v>
                </c:pt>
                <c:pt idx="9">
                  <c:v>CO(0)lgbm_optuna</c:v>
                </c:pt>
                <c:pt idx="10">
                  <c:v>CO(1)lgbm_optuna</c:v>
                </c:pt>
                <c:pt idx="11">
                  <c:v>CO(1)ExtraTreesRegressor</c:v>
                </c:pt>
                <c:pt idx="12">
                  <c:v>CO(1)ExtraTreesRegressor</c:v>
                </c:pt>
                <c:pt idx="13">
                  <c:v>CO(1)lgbm_optuna</c:v>
                </c:pt>
              </c:strCache>
            </c:strRef>
          </c:cat>
          <c:val>
            <c:numRef>
              <c:f>'finalmodel_特徴量無 '!$O$6:$AB$6</c:f>
              <c:numCache>
                <c:formatCode>General</c:formatCode>
                <c:ptCount val="14"/>
                <c:pt idx="0">
                  <c:v>0.25861549182140198</c:v>
                </c:pt>
                <c:pt idx="1">
                  <c:v>0.26570849569930099</c:v>
                </c:pt>
                <c:pt idx="2">
                  <c:v>0.27100999999999997</c:v>
                </c:pt>
                <c:pt idx="3">
                  <c:v>0.27158042058194698</c:v>
                </c:pt>
                <c:pt idx="4">
                  <c:v>0.27788000000000002</c:v>
                </c:pt>
                <c:pt idx="5">
                  <c:v>0.27834999999999999</c:v>
                </c:pt>
                <c:pt idx="6">
                  <c:v>0.27866999999999997</c:v>
                </c:pt>
                <c:pt idx="7">
                  <c:v>0.279504881664838</c:v>
                </c:pt>
                <c:pt idx="8">
                  <c:v>0.28080880961493998</c:v>
                </c:pt>
                <c:pt idx="9">
                  <c:v>0.28245999999999999</c:v>
                </c:pt>
                <c:pt idx="10">
                  <c:v>0.28886000000000001</c:v>
                </c:pt>
                <c:pt idx="11">
                  <c:v>0.29310020588827401</c:v>
                </c:pt>
                <c:pt idx="12">
                  <c:v>0.29392280606101501</c:v>
                </c:pt>
                <c:pt idx="13">
                  <c:v>0.30187000000000003</c:v>
                </c:pt>
              </c:numCache>
            </c:numRef>
          </c:val>
          <c:extLst>
            <c:ext xmlns:c16="http://schemas.microsoft.com/office/drawing/2014/chart" uri="{C3380CC4-5D6E-409C-BE32-E72D297353CC}">
              <c16:uniqueId val="{00000000-B43B-4DBA-A376-D943E019F79D}"/>
            </c:ext>
          </c:extLst>
        </c:ser>
        <c:dLbls>
          <c:showLegendKey val="0"/>
          <c:showVal val="0"/>
          <c:showCatName val="0"/>
          <c:showSerName val="0"/>
          <c:showPercent val="0"/>
          <c:showBubbleSize val="0"/>
        </c:dLbls>
        <c:gapWidth val="219"/>
        <c:overlap val="-27"/>
        <c:axId val="1068634752"/>
        <c:axId val="1068636000"/>
      </c:barChart>
      <c:catAx>
        <c:axId val="10686347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crossAx val="1068636000"/>
        <c:crosses val="autoZero"/>
        <c:auto val="1"/>
        <c:lblAlgn val="ctr"/>
        <c:lblOffset val="100"/>
        <c:noMultiLvlLbl val="0"/>
      </c:catAx>
      <c:valAx>
        <c:axId val="10686360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rmsle</a:t>
                </a:r>
                <a:endParaRPr lang="ja-JP"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686347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9039426796853898E-2"/>
          <c:y val="4.1431262538207191E-2"/>
          <c:w val="0.8998368901231506"/>
          <c:h val="0.70716722102049356"/>
        </c:manualLayout>
      </c:layout>
      <c:barChart>
        <c:barDir val="col"/>
        <c:grouping val="clustered"/>
        <c:varyColors val="0"/>
        <c:ser>
          <c:idx val="0"/>
          <c:order val="0"/>
          <c:spPr>
            <a:solidFill>
              <a:schemeClr val="accent1"/>
            </a:solidFill>
            <a:ln>
              <a:noFill/>
            </a:ln>
            <a:effectLst/>
          </c:spPr>
          <c:invertIfNegative val="0"/>
          <c:cat>
            <c:strRef>
              <c:f>'finalmodel_特徴量無 '!$O$25:$AF$25</c:f>
              <c:strCache>
                <c:ptCount val="18"/>
                <c:pt idx="0">
                  <c:v>benzene(0)randomforest</c:v>
                </c:pt>
                <c:pt idx="1">
                  <c:v>benzene(0)ExtraTreesRegressor</c:v>
                </c:pt>
                <c:pt idx="2">
                  <c:v>benzene(1)ExtraTreesRegressor</c:v>
                </c:pt>
                <c:pt idx="3">
                  <c:v>benzene(1)randomforest</c:v>
                </c:pt>
                <c:pt idx="4">
                  <c:v>benzene(1)ExtraTreesRegressor</c:v>
                </c:pt>
                <c:pt idx="5">
                  <c:v>benzene(1)randomforest</c:v>
                </c:pt>
                <c:pt idx="6">
                  <c:v>benzene(1)randomforest</c:v>
                </c:pt>
                <c:pt idx="7">
                  <c:v>benzene(2)randomforest</c:v>
                </c:pt>
                <c:pt idx="8">
                  <c:v>benzene(1)ExtraTreesRegressor</c:v>
                </c:pt>
                <c:pt idx="9">
                  <c:v>benzene(1)randomforest</c:v>
                </c:pt>
                <c:pt idx="10">
                  <c:v>benzene(2)ExtraTreesRegressor</c:v>
                </c:pt>
                <c:pt idx="11">
                  <c:v>benzene(2)randomforest</c:v>
                </c:pt>
                <c:pt idx="12">
                  <c:v>benzene(2)randomforest</c:v>
                </c:pt>
                <c:pt idx="13">
                  <c:v>benzene(2)randomforest</c:v>
                </c:pt>
                <c:pt idx="14">
                  <c:v>benzene(2)ExtraTreesRegressor</c:v>
                </c:pt>
                <c:pt idx="15">
                  <c:v>benzene(2)ExtraTreesRegressor</c:v>
                </c:pt>
                <c:pt idx="16">
                  <c:v>benzene(2)ExtraTreesRegressor</c:v>
                </c:pt>
                <c:pt idx="17">
                  <c:v>benzene(1)ExtraTreesRegressor</c:v>
                </c:pt>
              </c:strCache>
            </c:strRef>
          </c:cat>
          <c:val>
            <c:numRef>
              <c:f>'finalmodel_特徴量無 '!$O$24:$AF$24</c:f>
              <c:numCache>
                <c:formatCode>0.000000</c:formatCode>
                <c:ptCount val="18"/>
                <c:pt idx="0">
                  <c:v>9.9563685493520501E-2</c:v>
                </c:pt>
                <c:pt idx="1">
                  <c:v>9.9609515002805599E-2</c:v>
                </c:pt>
                <c:pt idx="2" formatCode="General">
                  <c:v>0.100342327234649</c:v>
                </c:pt>
                <c:pt idx="3" formatCode="General">
                  <c:v>0.100779597508074</c:v>
                </c:pt>
                <c:pt idx="4" formatCode="General">
                  <c:v>0.100857415001516</c:v>
                </c:pt>
                <c:pt idx="5" formatCode="General">
                  <c:v>0.101106951861899</c:v>
                </c:pt>
                <c:pt idx="6" formatCode="General">
                  <c:v>0.101685976245074</c:v>
                </c:pt>
                <c:pt idx="7" formatCode="General">
                  <c:v>0.10192042311376399</c:v>
                </c:pt>
                <c:pt idx="8" formatCode="General">
                  <c:v>0.102127000720677</c:v>
                </c:pt>
                <c:pt idx="9" formatCode="General">
                  <c:v>0.102165848269025</c:v>
                </c:pt>
                <c:pt idx="10" formatCode="General">
                  <c:v>0.10223952550317</c:v>
                </c:pt>
                <c:pt idx="11" formatCode="General">
                  <c:v>0.102418143844604</c:v>
                </c:pt>
                <c:pt idx="12" formatCode="General">
                  <c:v>0.102572326593536</c:v>
                </c:pt>
                <c:pt idx="13" formatCode="General">
                  <c:v>0.10271278505965201</c:v>
                </c:pt>
                <c:pt idx="14" formatCode="General">
                  <c:v>0.10278117091578801</c:v>
                </c:pt>
                <c:pt idx="15" formatCode="General">
                  <c:v>0.102860613017188</c:v>
                </c:pt>
                <c:pt idx="16" formatCode="General">
                  <c:v>0.10291806338799001</c:v>
                </c:pt>
                <c:pt idx="17" formatCode="General">
                  <c:v>0.10338995389441399</c:v>
                </c:pt>
              </c:numCache>
            </c:numRef>
          </c:val>
          <c:extLst>
            <c:ext xmlns:c16="http://schemas.microsoft.com/office/drawing/2014/chart" uri="{C3380CC4-5D6E-409C-BE32-E72D297353CC}">
              <c16:uniqueId val="{00000000-7BDA-442F-ADC1-C6EEA7BC6D56}"/>
            </c:ext>
          </c:extLst>
        </c:ser>
        <c:dLbls>
          <c:showLegendKey val="0"/>
          <c:showVal val="0"/>
          <c:showCatName val="0"/>
          <c:showSerName val="0"/>
          <c:showPercent val="0"/>
          <c:showBubbleSize val="0"/>
        </c:dLbls>
        <c:gapWidth val="219"/>
        <c:overlap val="-27"/>
        <c:axId val="1217953776"/>
        <c:axId val="1217954608"/>
      </c:barChart>
      <c:catAx>
        <c:axId val="1217953776"/>
        <c:scaling>
          <c:orientation val="minMax"/>
        </c:scaling>
        <c:delete val="0"/>
        <c:axPos val="b"/>
        <c:numFmt formatCode="General" sourceLinked="1"/>
        <c:majorTickMark val="none"/>
        <c:minorTickMark val="none"/>
        <c:tickLblPos val="nextTo"/>
        <c:spPr>
          <a:noFill/>
          <a:ln w="4127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crossAx val="1217954608"/>
        <c:crosses val="autoZero"/>
        <c:auto val="1"/>
        <c:lblAlgn val="ctr"/>
        <c:lblOffset val="100"/>
        <c:noMultiLvlLbl val="0"/>
      </c:catAx>
      <c:valAx>
        <c:axId val="1217954608"/>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0.00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179537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spPr>
            <a:solidFill>
              <a:schemeClr val="accent1"/>
            </a:solidFill>
            <a:ln>
              <a:noFill/>
            </a:ln>
            <a:effectLst/>
          </c:spPr>
          <c:invertIfNegative val="0"/>
          <c:cat>
            <c:strRef>
              <c:f>'finalmodel_特徴量無 '!$O$36:$AF$36</c:f>
              <c:strCache>
                <c:ptCount val="18"/>
                <c:pt idx="0">
                  <c:v>Nox(2)ExtraTreesRegressor</c:v>
                </c:pt>
                <c:pt idx="1">
                  <c:v>Nox(1)ExtraTreesRegressor</c:v>
                </c:pt>
                <c:pt idx="2">
                  <c:v>Nox(1)ExtraTreesRegressor</c:v>
                </c:pt>
                <c:pt idx="3">
                  <c:v>Nox(1)ExtraTreesRegressor</c:v>
                </c:pt>
                <c:pt idx="4">
                  <c:v>Nox(0)ExtraTreesRegressor</c:v>
                </c:pt>
                <c:pt idx="5">
                  <c:v>Nox(0)lgbm_optuna</c:v>
                </c:pt>
                <c:pt idx="6">
                  <c:v>Nox(2)ExtraTreesRegressor</c:v>
                </c:pt>
                <c:pt idx="7">
                  <c:v>Nox(1)ExtraTreesRegressor</c:v>
                </c:pt>
                <c:pt idx="8">
                  <c:v>Nox(2)ExtraTreesRegressor</c:v>
                </c:pt>
                <c:pt idx="9">
                  <c:v>Nox(1)lgbm_optuna</c:v>
                </c:pt>
                <c:pt idx="10">
                  <c:v>Nox(1)lgbm_optuna</c:v>
                </c:pt>
                <c:pt idx="11">
                  <c:v>Nox(2)ExtraTreesRegressor</c:v>
                </c:pt>
                <c:pt idx="12">
                  <c:v>Nox(2)lgbm_optuna</c:v>
                </c:pt>
                <c:pt idx="13">
                  <c:v>Nox(1)lgbm_optuna</c:v>
                </c:pt>
                <c:pt idx="14">
                  <c:v>Nox(2)lgbm_optuna</c:v>
                </c:pt>
                <c:pt idx="15">
                  <c:v>Nox(2)lgbm_optuna</c:v>
                </c:pt>
                <c:pt idx="16">
                  <c:v>Nox(2)lgbm_optuna</c:v>
                </c:pt>
                <c:pt idx="17">
                  <c:v>Nox(1)lgbm_optuna</c:v>
                </c:pt>
              </c:strCache>
            </c:strRef>
          </c:cat>
          <c:val>
            <c:numRef>
              <c:f>'finalmodel_特徴量無 '!$O$35:$AF$35</c:f>
              <c:numCache>
                <c:formatCode>General</c:formatCode>
                <c:ptCount val="18"/>
                <c:pt idx="0">
                  <c:v>0.61486070032368201</c:v>
                </c:pt>
                <c:pt idx="1">
                  <c:v>0.62589500739453896</c:v>
                </c:pt>
                <c:pt idx="2">
                  <c:v>0.62817988219341403</c:v>
                </c:pt>
                <c:pt idx="3">
                  <c:v>0.62829821245180995</c:v>
                </c:pt>
                <c:pt idx="4" formatCode="0.00000">
                  <c:v>0.62992251033206503</c:v>
                </c:pt>
                <c:pt idx="5" formatCode="0.00000">
                  <c:v>0.63019000000000003</c:v>
                </c:pt>
                <c:pt idx="6">
                  <c:v>0.63124150991561301</c:v>
                </c:pt>
                <c:pt idx="7">
                  <c:v>0.63424765567822206</c:v>
                </c:pt>
                <c:pt idx="8">
                  <c:v>0.63579326878411802</c:v>
                </c:pt>
                <c:pt idx="9">
                  <c:v>0.63893</c:v>
                </c:pt>
                <c:pt idx="10">
                  <c:v>0.65771999999999997</c:v>
                </c:pt>
                <c:pt idx="11">
                  <c:v>0.674348707087709</c:v>
                </c:pt>
                <c:pt idx="12">
                  <c:v>0.67500000000000004</c:v>
                </c:pt>
                <c:pt idx="13">
                  <c:v>0.67908000000000002</c:v>
                </c:pt>
                <c:pt idx="14">
                  <c:v>0.68130000000000002</c:v>
                </c:pt>
                <c:pt idx="15">
                  <c:v>0.68284</c:v>
                </c:pt>
                <c:pt idx="16">
                  <c:v>0.68803999999999998</c:v>
                </c:pt>
                <c:pt idx="17">
                  <c:v>0.70265</c:v>
                </c:pt>
              </c:numCache>
            </c:numRef>
          </c:val>
          <c:extLst>
            <c:ext xmlns:c16="http://schemas.microsoft.com/office/drawing/2014/chart" uri="{C3380CC4-5D6E-409C-BE32-E72D297353CC}">
              <c16:uniqueId val="{00000000-34FE-4735-BC74-BD6B0463A81E}"/>
            </c:ext>
          </c:extLst>
        </c:ser>
        <c:dLbls>
          <c:showLegendKey val="0"/>
          <c:showVal val="0"/>
          <c:showCatName val="0"/>
          <c:showSerName val="0"/>
          <c:showPercent val="0"/>
          <c:showBubbleSize val="0"/>
        </c:dLbls>
        <c:gapWidth val="219"/>
        <c:overlap val="-27"/>
        <c:axId val="1063335664"/>
        <c:axId val="1219961440"/>
      </c:barChart>
      <c:catAx>
        <c:axId val="1063335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crossAx val="1219961440"/>
        <c:crosses val="autoZero"/>
        <c:auto val="1"/>
        <c:lblAlgn val="ctr"/>
        <c:lblOffset val="100"/>
        <c:noMultiLvlLbl val="0"/>
      </c:catAx>
      <c:valAx>
        <c:axId val="12199614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63335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1690834915195752E-2"/>
          <c:y val="6.2549256811170652E-3"/>
          <c:w val="0.93830916508480422"/>
          <c:h val="0.60502953234174528"/>
        </c:manualLayout>
      </c:layout>
      <c:barChart>
        <c:barDir val="col"/>
        <c:grouping val="clustered"/>
        <c:varyColors val="0"/>
        <c:ser>
          <c:idx val="0"/>
          <c:order val="0"/>
          <c:tx>
            <c:strRef>
              <c:f>検証期間!$D$13</c:f>
              <c:strCache>
                <c:ptCount val="1"/>
                <c:pt idx="0">
                  <c:v>訓練:検証(9:1)</c:v>
                </c:pt>
              </c:strCache>
            </c:strRef>
          </c:tx>
          <c:spPr>
            <a:solidFill>
              <a:schemeClr val="accent1"/>
            </a:solidFill>
            <a:ln>
              <a:noFill/>
            </a:ln>
            <a:effectLst/>
          </c:spPr>
          <c:invertIfNegative val="0"/>
          <c:cat>
            <c:strRef>
              <c:f>検証期間!$C$14:$C$16</c:f>
              <c:strCache>
                <c:ptCount val="3"/>
                <c:pt idx="0">
                  <c:v>CO</c:v>
                </c:pt>
                <c:pt idx="1">
                  <c:v>ベンゼン</c:v>
                </c:pt>
                <c:pt idx="2">
                  <c:v>Nox</c:v>
                </c:pt>
              </c:strCache>
            </c:strRef>
          </c:cat>
          <c:val>
            <c:numRef>
              <c:f>検証期間!$D$14:$D$16</c:f>
              <c:numCache>
                <c:formatCode>0.0000</c:formatCode>
                <c:ptCount val="3"/>
                <c:pt idx="0">
                  <c:v>6.5800958345534399E-2</c:v>
                </c:pt>
                <c:pt idx="1">
                  <c:v>4.4161138828505697E-2</c:v>
                </c:pt>
                <c:pt idx="2">
                  <c:v>9.1508086447049303E-2</c:v>
                </c:pt>
              </c:numCache>
            </c:numRef>
          </c:val>
          <c:extLst>
            <c:ext xmlns:c16="http://schemas.microsoft.com/office/drawing/2014/chart" uri="{C3380CC4-5D6E-409C-BE32-E72D297353CC}">
              <c16:uniqueId val="{00000000-73E9-4139-B3EB-7B393B0794EF}"/>
            </c:ext>
          </c:extLst>
        </c:ser>
        <c:ser>
          <c:idx val="4"/>
          <c:order val="1"/>
          <c:tx>
            <c:strRef>
              <c:f>検証期間!$F$13</c:f>
              <c:strCache>
                <c:ptCount val="1"/>
                <c:pt idx="0">
                  <c:v>訓練:検証(8:2)</c:v>
                </c:pt>
              </c:strCache>
            </c:strRef>
          </c:tx>
          <c:spPr>
            <a:solidFill>
              <a:schemeClr val="accent5"/>
            </a:solidFill>
            <a:ln>
              <a:noFill/>
            </a:ln>
            <a:effectLst/>
          </c:spPr>
          <c:invertIfNegative val="0"/>
          <c:cat>
            <c:strRef>
              <c:f>検証期間!$C$14:$C$16</c:f>
              <c:strCache>
                <c:ptCount val="3"/>
                <c:pt idx="0">
                  <c:v>CO</c:v>
                </c:pt>
                <c:pt idx="1">
                  <c:v>ベンゼン</c:v>
                </c:pt>
                <c:pt idx="2">
                  <c:v>Nox</c:v>
                </c:pt>
              </c:strCache>
            </c:strRef>
          </c:cat>
          <c:val>
            <c:numRef>
              <c:f>検証期間!$F$14:$F$16</c:f>
              <c:numCache>
                <c:formatCode>0.0000</c:formatCode>
                <c:ptCount val="3"/>
                <c:pt idx="0">
                  <c:v>7.9894178753165401E-2</c:v>
                </c:pt>
                <c:pt idx="1">
                  <c:v>4.4759940576110102E-2</c:v>
                </c:pt>
                <c:pt idx="2">
                  <c:v>0.124819292953347</c:v>
                </c:pt>
              </c:numCache>
            </c:numRef>
          </c:val>
          <c:extLst>
            <c:ext xmlns:c16="http://schemas.microsoft.com/office/drawing/2014/chart" uri="{C3380CC4-5D6E-409C-BE32-E72D297353CC}">
              <c16:uniqueId val="{00000001-73E9-4139-B3EB-7B393B0794EF}"/>
            </c:ext>
          </c:extLst>
        </c:ser>
        <c:ser>
          <c:idx val="8"/>
          <c:order val="2"/>
          <c:tx>
            <c:strRef>
              <c:f>検証期間!$H$13</c:f>
              <c:strCache>
                <c:ptCount val="1"/>
                <c:pt idx="0">
                  <c:v>訓練:検証(7:3)</c:v>
                </c:pt>
              </c:strCache>
            </c:strRef>
          </c:tx>
          <c:spPr>
            <a:solidFill>
              <a:schemeClr val="accent3">
                <a:lumMod val="60000"/>
              </a:schemeClr>
            </a:solidFill>
            <a:ln>
              <a:noFill/>
            </a:ln>
            <a:effectLst/>
          </c:spPr>
          <c:invertIfNegative val="0"/>
          <c:cat>
            <c:strRef>
              <c:f>検証期間!$C$14:$C$16</c:f>
              <c:strCache>
                <c:ptCount val="3"/>
                <c:pt idx="0">
                  <c:v>CO</c:v>
                </c:pt>
                <c:pt idx="1">
                  <c:v>ベンゼン</c:v>
                </c:pt>
                <c:pt idx="2">
                  <c:v>Nox</c:v>
                </c:pt>
              </c:strCache>
            </c:strRef>
          </c:cat>
          <c:val>
            <c:numRef>
              <c:f>検証期間!$H$14:$H$16</c:f>
              <c:numCache>
                <c:formatCode>0.0000</c:formatCode>
                <c:ptCount val="3"/>
                <c:pt idx="0">
                  <c:v>6.97863312332659E-2</c:v>
                </c:pt>
                <c:pt idx="1">
                  <c:v>5.3875303144408498E-2</c:v>
                </c:pt>
                <c:pt idx="2">
                  <c:v>0.127209387906357</c:v>
                </c:pt>
              </c:numCache>
            </c:numRef>
          </c:val>
          <c:extLst>
            <c:ext xmlns:c16="http://schemas.microsoft.com/office/drawing/2014/chart" uri="{C3380CC4-5D6E-409C-BE32-E72D297353CC}">
              <c16:uniqueId val="{00000002-73E9-4139-B3EB-7B393B0794EF}"/>
            </c:ext>
          </c:extLst>
        </c:ser>
        <c:ser>
          <c:idx val="1"/>
          <c:order val="3"/>
          <c:tx>
            <c:strRef>
              <c:f>検証期間!$J$13</c:f>
              <c:strCache>
                <c:ptCount val="1"/>
                <c:pt idx="0">
                  <c:v>訓練:検証(6:3)</c:v>
                </c:pt>
              </c:strCache>
            </c:strRef>
          </c:tx>
          <c:spPr>
            <a:solidFill>
              <a:schemeClr val="accent2"/>
            </a:solidFill>
            <a:ln>
              <a:noFill/>
            </a:ln>
            <a:effectLst/>
          </c:spPr>
          <c:invertIfNegative val="0"/>
          <c:cat>
            <c:strRef>
              <c:f>検証期間!$C$14:$C$16</c:f>
              <c:strCache>
                <c:ptCount val="3"/>
                <c:pt idx="0">
                  <c:v>CO</c:v>
                </c:pt>
                <c:pt idx="1">
                  <c:v>ベンゼン</c:v>
                </c:pt>
                <c:pt idx="2">
                  <c:v>Nox</c:v>
                </c:pt>
              </c:strCache>
            </c:strRef>
          </c:cat>
          <c:val>
            <c:numRef>
              <c:f>検証期間!$J$14:$J$16</c:f>
              <c:numCache>
                <c:formatCode>0.0000</c:formatCode>
                <c:ptCount val="3"/>
                <c:pt idx="0">
                  <c:v>7.3410955191567498E-2</c:v>
                </c:pt>
                <c:pt idx="1">
                  <c:v>5.5998253831098799E-2</c:v>
                </c:pt>
                <c:pt idx="2">
                  <c:v>0.12627742355701899</c:v>
                </c:pt>
              </c:numCache>
            </c:numRef>
          </c:val>
          <c:extLst>
            <c:ext xmlns:c16="http://schemas.microsoft.com/office/drawing/2014/chart" uri="{C3380CC4-5D6E-409C-BE32-E72D297353CC}">
              <c16:uniqueId val="{00000003-73E9-4139-B3EB-7B393B0794EF}"/>
            </c:ext>
          </c:extLst>
        </c:ser>
        <c:ser>
          <c:idx val="2"/>
          <c:order val="4"/>
          <c:tx>
            <c:strRef>
              <c:f>検証期間!$L$13</c:f>
              <c:strCache>
                <c:ptCount val="1"/>
                <c:pt idx="0">
                  <c:v>訓練:検証(5:3)</c:v>
                </c:pt>
              </c:strCache>
            </c:strRef>
          </c:tx>
          <c:spPr>
            <a:solidFill>
              <a:schemeClr val="accent3"/>
            </a:solidFill>
            <a:ln>
              <a:noFill/>
            </a:ln>
            <a:effectLst/>
          </c:spPr>
          <c:invertIfNegative val="0"/>
          <c:cat>
            <c:strRef>
              <c:f>検証期間!$C$14:$C$16</c:f>
              <c:strCache>
                <c:ptCount val="3"/>
                <c:pt idx="0">
                  <c:v>CO</c:v>
                </c:pt>
                <c:pt idx="1">
                  <c:v>ベンゼン</c:v>
                </c:pt>
                <c:pt idx="2">
                  <c:v>Nox</c:v>
                </c:pt>
              </c:strCache>
            </c:strRef>
          </c:cat>
          <c:val>
            <c:numRef>
              <c:f>検証期間!$L$14:$L$16</c:f>
              <c:numCache>
                <c:formatCode>0.0000</c:formatCode>
                <c:ptCount val="3"/>
                <c:pt idx="0">
                  <c:v>8.4483615485519803E-2</c:v>
                </c:pt>
                <c:pt idx="1">
                  <c:v>5.7445076974845202E-2</c:v>
                </c:pt>
                <c:pt idx="2">
                  <c:v>0.13829053263586699</c:v>
                </c:pt>
              </c:numCache>
            </c:numRef>
          </c:val>
          <c:extLst>
            <c:ext xmlns:c16="http://schemas.microsoft.com/office/drawing/2014/chart" uri="{C3380CC4-5D6E-409C-BE32-E72D297353CC}">
              <c16:uniqueId val="{00000004-73E9-4139-B3EB-7B393B0794EF}"/>
            </c:ext>
          </c:extLst>
        </c:ser>
        <c:ser>
          <c:idx val="3"/>
          <c:order val="5"/>
          <c:tx>
            <c:strRef>
              <c:f>検証期間!$N$13</c:f>
              <c:strCache>
                <c:ptCount val="1"/>
                <c:pt idx="0">
                  <c:v>訓練:検証(4:3)</c:v>
                </c:pt>
              </c:strCache>
            </c:strRef>
          </c:tx>
          <c:spPr>
            <a:solidFill>
              <a:schemeClr val="accent4"/>
            </a:solidFill>
            <a:ln>
              <a:noFill/>
            </a:ln>
            <a:effectLst/>
          </c:spPr>
          <c:invertIfNegative val="0"/>
          <c:cat>
            <c:strRef>
              <c:f>検証期間!$C$14:$C$16</c:f>
              <c:strCache>
                <c:ptCount val="3"/>
                <c:pt idx="0">
                  <c:v>CO</c:v>
                </c:pt>
                <c:pt idx="1">
                  <c:v>ベンゼン</c:v>
                </c:pt>
                <c:pt idx="2">
                  <c:v>Nox</c:v>
                </c:pt>
              </c:strCache>
            </c:strRef>
          </c:cat>
          <c:val>
            <c:numRef>
              <c:f>検証期間!$N$14:$N$16</c:f>
              <c:numCache>
                <c:formatCode>0.0000</c:formatCode>
                <c:ptCount val="3"/>
                <c:pt idx="0">
                  <c:v>8.6373593554390393E-2</c:v>
                </c:pt>
                <c:pt idx="1">
                  <c:v>6.2856186894120397E-2</c:v>
                </c:pt>
                <c:pt idx="2">
                  <c:v>0.14179459489534299</c:v>
                </c:pt>
              </c:numCache>
            </c:numRef>
          </c:val>
          <c:extLst>
            <c:ext xmlns:c16="http://schemas.microsoft.com/office/drawing/2014/chart" uri="{C3380CC4-5D6E-409C-BE32-E72D297353CC}">
              <c16:uniqueId val="{00000005-73E9-4139-B3EB-7B393B0794EF}"/>
            </c:ext>
          </c:extLst>
        </c:ser>
        <c:ser>
          <c:idx val="5"/>
          <c:order val="6"/>
          <c:tx>
            <c:strRef>
              <c:f>検証期間!$P$13</c:f>
              <c:strCache>
                <c:ptCount val="1"/>
                <c:pt idx="0">
                  <c:v>検証期間3週間(12/10-)</c:v>
                </c:pt>
              </c:strCache>
            </c:strRef>
          </c:tx>
          <c:spPr>
            <a:solidFill>
              <a:schemeClr val="accent6"/>
            </a:solidFill>
            <a:ln>
              <a:noFill/>
            </a:ln>
            <a:effectLst/>
          </c:spPr>
          <c:invertIfNegative val="0"/>
          <c:cat>
            <c:strRef>
              <c:f>検証期間!$C$14:$C$16</c:f>
              <c:strCache>
                <c:ptCount val="3"/>
                <c:pt idx="0">
                  <c:v>CO</c:v>
                </c:pt>
                <c:pt idx="1">
                  <c:v>ベンゼン</c:v>
                </c:pt>
                <c:pt idx="2">
                  <c:v>Nox</c:v>
                </c:pt>
              </c:strCache>
            </c:strRef>
          </c:cat>
          <c:val>
            <c:numRef>
              <c:f>検証期間!$P$14:$P$16</c:f>
              <c:numCache>
                <c:formatCode>0.0000</c:formatCode>
                <c:ptCount val="3"/>
                <c:pt idx="0">
                  <c:v>6.93723942399809E-2</c:v>
                </c:pt>
                <c:pt idx="1">
                  <c:v>4.5225751832223597E-2</c:v>
                </c:pt>
                <c:pt idx="2">
                  <c:v>6.6192929620912694E-2</c:v>
                </c:pt>
              </c:numCache>
            </c:numRef>
          </c:val>
          <c:extLst>
            <c:ext xmlns:c16="http://schemas.microsoft.com/office/drawing/2014/chart" uri="{C3380CC4-5D6E-409C-BE32-E72D297353CC}">
              <c16:uniqueId val="{00000006-73E9-4139-B3EB-7B393B0794EF}"/>
            </c:ext>
          </c:extLst>
        </c:ser>
        <c:ser>
          <c:idx val="6"/>
          <c:order val="7"/>
          <c:tx>
            <c:strRef>
              <c:f>検証期間!$R$13</c:f>
              <c:strCache>
                <c:ptCount val="1"/>
                <c:pt idx="0">
                  <c:v>検証期間2週間(12/17-)</c:v>
                </c:pt>
              </c:strCache>
            </c:strRef>
          </c:tx>
          <c:spPr>
            <a:solidFill>
              <a:schemeClr val="accent1">
                <a:lumMod val="60000"/>
              </a:schemeClr>
            </a:solidFill>
            <a:ln>
              <a:noFill/>
            </a:ln>
            <a:effectLst/>
          </c:spPr>
          <c:invertIfNegative val="0"/>
          <c:cat>
            <c:strRef>
              <c:f>検証期間!$C$14:$C$16</c:f>
              <c:strCache>
                <c:ptCount val="3"/>
                <c:pt idx="0">
                  <c:v>CO</c:v>
                </c:pt>
                <c:pt idx="1">
                  <c:v>ベンゼン</c:v>
                </c:pt>
                <c:pt idx="2">
                  <c:v>Nox</c:v>
                </c:pt>
              </c:strCache>
            </c:strRef>
          </c:cat>
          <c:val>
            <c:numRef>
              <c:f>検証期間!$R$14:$R$16</c:f>
              <c:numCache>
                <c:formatCode>0.0000</c:formatCode>
                <c:ptCount val="3"/>
                <c:pt idx="0">
                  <c:v>7.6790573339671597E-2</c:v>
                </c:pt>
                <c:pt idx="1">
                  <c:v>4.8271162336482702E-2</c:v>
                </c:pt>
                <c:pt idx="2">
                  <c:v>6.0817862385556698E-2</c:v>
                </c:pt>
              </c:numCache>
            </c:numRef>
          </c:val>
          <c:extLst>
            <c:ext xmlns:c16="http://schemas.microsoft.com/office/drawing/2014/chart" uri="{C3380CC4-5D6E-409C-BE32-E72D297353CC}">
              <c16:uniqueId val="{00000007-73E9-4139-B3EB-7B393B0794EF}"/>
            </c:ext>
          </c:extLst>
        </c:ser>
        <c:ser>
          <c:idx val="7"/>
          <c:order val="8"/>
          <c:tx>
            <c:strRef>
              <c:f>検証期間!$T$13</c:f>
              <c:strCache>
                <c:ptCount val="1"/>
                <c:pt idx="0">
                  <c:v>検証期間1週間(12/24-)</c:v>
                </c:pt>
              </c:strCache>
            </c:strRef>
          </c:tx>
          <c:spPr>
            <a:solidFill>
              <a:schemeClr val="accent2">
                <a:lumMod val="60000"/>
              </a:schemeClr>
            </a:solidFill>
            <a:ln>
              <a:noFill/>
            </a:ln>
            <a:effectLst/>
          </c:spPr>
          <c:invertIfNegative val="0"/>
          <c:cat>
            <c:strRef>
              <c:f>検証期間!$C$14:$C$16</c:f>
              <c:strCache>
                <c:ptCount val="3"/>
                <c:pt idx="0">
                  <c:v>CO</c:v>
                </c:pt>
                <c:pt idx="1">
                  <c:v>ベンゼン</c:v>
                </c:pt>
                <c:pt idx="2">
                  <c:v>Nox</c:v>
                </c:pt>
              </c:strCache>
            </c:strRef>
          </c:cat>
          <c:val>
            <c:numRef>
              <c:f>検証期間!$T$14:$T$16</c:f>
              <c:numCache>
                <c:formatCode>0.0000</c:formatCode>
                <c:ptCount val="3"/>
                <c:pt idx="0">
                  <c:v>7.0248339032065205E-2</c:v>
                </c:pt>
                <c:pt idx="1">
                  <c:v>5.04002793731975E-2</c:v>
                </c:pt>
                <c:pt idx="2">
                  <c:v>4.93845519885701E-2</c:v>
                </c:pt>
              </c:numCache>
            </c:numRef>
          </c:val>
          <c:extLst>
            <c:ext xmlns:c16="http://schemas.microsoft.com/office/drawing/2014/chart" uri="{C3380CC4-5D6E-409C-BE32-E72D297353CC}">
              <c16:uniqueId val="{00000008-73E9-4139-B3EB-7B393B0794EF}"/>
            </c:ext>
          </c:extLst>
        </c:ser>
        <c:ser>
          <c:idx val="9"/>
          <c:order val="9"/>
          <c:tx>
            <c:strRef>
              <c:f>検証期間!$V$13</c:f>
              <c:strCache>
                <c:ptCount val="1"/>
                <c:pt idx="0">
                  <c:v>検証期間5週間(11/24-)</c:v>
                </c:pt>
              </c:strCache>
            </c:strRef>
          </c:tx>
          <c:spPr>
            <a:solidFill>
              <a:schemeClr val="accent4">
                <a:lumMod val="60000"/>
              </a:schemeClr>
            </a:solidFill>
            <a:ln>
              <a:noFill/>
            </a:ln>
            <a:effectLst/>
          </c:spPr>
          <c:invertIfNegative val="0"/>
          <c:cat>
            <c:strRef>
              <c:f>検証期間!$C$14:$C$16</c:f>
              <c:strCache>
                <c:ptCount val="3"/>
                <c:pt idx="0">
                  <c:v>CO</c:v>
                </c:pt>
                <c:pt idx="1">
                  <c:v>ベンゼン</c:v>
                </c:pt>
                <c:pt idx="2">
                  <c:v>Nox</c:v>
                </c:pt>
              </c:strCache>
            </c:strRef>
          </c:cat>
          <c:val>
            <c:numRef>
              <c:f>検証期間!$V$14:$V$16</c:f>
              <c:numCache>
                <c:formatCode>0.0000</c:formatCode>
                <c:ptCount val="3"/>
                <c:pt idx="0">
                  <c:v>6.5060907593115905E-2</c:v>
                </c:pt>
                <c:pt idx="1">
                  <c:v>4.3967187488348498E-2</c:v>
                </c:pt>
                <c:pt idx="2">
                  <c:v>7.2079695987907699E-2</c:v>
                </c:pt>
              </c:numCache>
            </c:numRef>
          </c:val>
          <c:extLst>
            <c:ext xmlns:c16="http://schemas.microsoft.com/office/drawing/2014/chart" uri="{C3380CC4-5D6E-409C-BE32-E72D297353CC}">
              <c16:uniqueId val="{00000009-73E9-4139-B3EB-7B393B0794EF}"/>
            </c:ext>
          </c:extLst>
        </c:ser>
        <c:dLbls>
          <c:showLegendKey val="0"/>
          <c:showVal val="0"/>
          <c:showCatName val="0"/>
          <c:showSerName val="0"/>
          <c:showPercent val="0"/>
          <c:showBubbleSize val="0"/>
        </c:dLbls>
        <c:gapWidth val="219"/>
        <c:overlap val="-27"/>
        <c:axId val="1044316624"/>
        <c:axId val="1044319536"/>
      </c:barChart>
      <c:catAx>
        <c:axId val="1044316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44319536"/>
        <c:crosses val="autoZero"/>
        <c:auto val="1"/>
        <c:lblAlgn val="ctr"/>
        <c:lblOffset val="100"/>
        <c:noMultiLvlLbl val="0"/>
      </c:catAx>
      <c:valAx>
        <c:axId val="1044319536"/>
        <c:scaling>
          <c:orientation val="minMax"/>
        </c:scaling>
        <c:delete val="0"/>
        <c:axPos val="l"/>
        <c:majorGridlines>
          <c:spPr>
            <a:ln w="9525" cap="flat" cmpd="sng" algn="ctr">
              <a:solidFill>
                <a:schemeClr val="tx1">
                  <a:lumMod val="15000"/>
                  <a:lumOff val="85000"/>
                </a:schemeClr>
              </a:solidFill>
              <a:round/>
            </a:ln>
            <a:effectLst/>
          </c:spPr>
        </c:majorGridlines>
        <c:numFmt formatCode="0.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44316624"/>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2400" b="0" i="0" u="none" strike="noStrike" kern="1200" baseline="0">
                <a:solidFill>
                  <a:schemeClr val="tx1">
                    <a:lumMod val="65000"/>
                    <a:lumOff val="35000"/>
                  </a:schemeClr>
                </a:solidFill>
                <a:latin typeface="+mn-ea"/>
                <a:ea typeface="+mn-ea"/>
                <a:cs typeface="+mn-cs"/>
              </a:defRPr>
            </a:pPr>
            <a:endParaRPr lang="ja-JP"/>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900"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400"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900"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E30C66-BF76-4CC3-BB55-3907CF63C21B}" type="datetimeFigureOut">
              <a:rPr kumimoji="1" lang="ja-JP" altLang="en-US" smtClean="0"/>
              <a:t>2025/3/22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205D41-A11E-413A-9D97-8705839C13D9}" type="slidenum">
              <a:rPr kumimoji="1" lang="ja-JP" altLang="en-US" smtClean="0"/>
              <a:t>‹#›</a:t>
            </a:fld>
            <a:endParaRPr kumimoji="1" lang="ja-JP" altLang="en-US"/>
          </a:p>
        </p:txBody>
      </p:sp>
    </p:spTree>
    <p:extLst>
      <p:ext uri="{BB962C8B-B14F-4D97-AF65-F5344CB8AC3E}">
        <p14:creationId xmlns:p14="http://schemas.microsoft.com/office/powerpoint/2010/main" val="29639344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大気汚染測定値の予測という</a:t>
            </a:r>
            <a:r>
              <a:rPr kumimoji="1" lang="ja-JP" altLang="en-US"/>
              <a:t>テーマで小林</a:t>
            </a:r>
            <a:r>
              <a:rPr kumimoji="1" lang="ja-JP" altLang="en-US" dirty="0"/>
              <a:t>稔征が発表させていただきます。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a:t>
            </a:fld>
            <a:endParaRPr kumimoji="1" lang="ja-JP" altLang="en-US"/>
          </a:p>
        </p:txBody>
      </p:sp>
    </p:spTree>
    <p:extLst>
      <p:ext uri="{BB962C8B-B14F-4D97-AF65-F5344CB8AC3E}">
        <p14:creationId xmlns:p14="http://schemas.microsoft.com/office/powerpoint/2010/main" val="15110485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取り組みの方向性です</a:t>
            </a:r>
            <a:endParaRPr kumimoji="1" lang="en-US" altLang="ja-JP" dirty="0"/>
          </a:p>
          <a:p>
            <a:r>
              <a:rPr kumimoji="1" lang="ja-JP" altLang="en-US" dirty="0"/>
              <a:t>目的変数</a:t>
            </a:r>
            <a:r>
              <a:rPr kumimoji="1" lang="en-US" altLang="ja-JP" dirty="0"/>
              <a:t>CO(final)</a:t>
            </a:r>
            <a:r>
              <a:rPr kumimoji="1" lang="ja-JP" altLang="en-US" dirty="0"/>
              <a:t>を推論する場合、</a:t>
            </a:r>
            <a:endParaRPr kumimoji="1" lang="en-US" altLang="ja-JP" dirty="0"/>
          </a:p>
          <a:p>
            <a:r>
              <a:rPr kumimoji="1" lang="ja-JP" altLang="en-US" dirty="0"/>
              <a:t>①アルゴリズム選定として、元データの特徴量やその加工特徴量を使い、ベンゼン、</a:t>
            </a:r>
            <a:r>
              <a:rPr kumimoji="1" lang="en-US" altLang="ja-JP" dirty="0"/>
              <a:t>CO</a:t>
            </a:r>
            <a:r>
              <a:rPr kumimoji="1" lang="ja-JP" altLang="en-US" dirty="0"/>
              <a:t>、</a:t>
            </a:r>
            <a:r>
              <a:rPr kumimoji="1" lang="en-US" altLang="ja-JP" dirty="0" err="1"/>
              <a:t>Nox</a:t>
            </a:r>
            <a:r>
              <a:rPr kumimoji="1" lang="ja-JP" altLang="en-US" dirty="0"/>
              <a:t>の予測値</a:t>
            </a:r>
            <a:r>
              <a:rPr kumimoji="1" lang="en-US" altLang="ja-JP" dirty="0"/>
              <a:t>1</a:t>
            </a:r>
            <a:r>
              <a:rPr kumimoji="1" lang="ja-JP" altLang="en-US" dirty="0"/>
              <a:t>を算出します。</a:t>
            </a:r>
            <a:endParaRPr kumimoji="1" lang="en-US" altLang="ja-JP" dirty="0"/>
          </a:p>
          <a:p>
            <a:endParaRPr kumimoji="1" lang="en-US" altLang="ja-JP" dirty="0"/>
          </a:p>
          <a:p>
            <a:r>
              <a:rPr kumimoji="1" lang="ja-JP" altLang="en-US" dirty="0"/>
              <a:t>次に、元データ特徴量、ベンゼン予測値</a:t>
            </a:r>
            <a:r>
              <a:rPr kumimoji="1" lang="en-US" altLang="ja-JP" dirty="0"/>
              <a:t>1</a:t>
            </a:r>
            <a:r>
              <a:rPr kumimoji="1" lang="ja-JP" altLang="en-US" dirty="0"/>
              <a:t>、</a:t>
            </a:r>
            <a:r>
              <a:rPr kumimoji="1" lang="en-US" altLang="ja-JP" dirty="0"/>
              <a:t>CO</a:t>
            </a:r>
            <a:r>
              <a:rPr kumimoji="1" lang="ja-JP" altLang="en-US" dirty="0"/>
              <a:t>予測値</a:t>
            </a:r>
            <a:r>
              <a:rPr kumimoji="1" lang="en-US" altLang="ja-JP" dirty="0"/>
              <a:t>1</a:t>
            </a:r>
            <a:r>
              <a:rPr kumimoji="1" lang="ja-JP" altLang="en-US" dirty="0"/>
              <a:t>をもとに</a:t>
            </a:r>
            <a:r>
              <a:rPr kumimoji="1" lang="en-US" altLang="ja-JP" dirty="0" err="1"/>
              <a:t>Nox</a:t>
            </a:r>
            <a:r>
              <a:rPr kumimoji="1" lang="ja-JP" altLang="en-US" dirty="0"/>
              <a:t>予測２を算出します。</a:t>
            </a:r>
            <a:endParaRPr kumimoji="1" lang="en-US" altLang="ja-JP" dirty="0"/>
          </a:p>
          <a:p>
            <a:endParaRPr kumimoji="1" lang="en-US" altLang="ja-JP" dirty="0"/>
          </a:p>
          <a:p>
            <a:r>
              <a:rPr kumimoji="1" lang="ja-JP" altLang="en-US" dirty="0"/>
              <a:t>②モデル開発として、元データ特徴量、ベンゼン予測値１と</a:t>
            </a:r>
            <a:r>
              <a:rPr kumimoji="1" lang="en-US" altLang="ja-JP" dirty="0"/>
              <a:t>No</a:t>
            </a:r>
            <a:r>
              <a:rPr kumimoji="1" lang="ja-JP" altLang="en-US" dirty="0"/>
              <a:t>ｘ予測値</a:t>
            </a:r>
            <a:r>
              <a:rPr kumimoji="1" lang="en-US" altLang="ja-JP" dirty="0"/>
              <a:t>2,CO</a:t>
            </a:r>
            <a:r>
              <a:rPr kumimoji="1" lang="ja-JP" altLang="en-US" dirty="0"/>
              <a:t>予測値</a:t>
            </a:r>
            <a:r>
              <a:rPr kumimoji="1" lang="en-US" altLang="ja-JP" dirty="0"/>
              <a:t>1</a:t>
            </a:r>
            <a:r>
              <a:rPr kumimoji="1" lang="ja-JP" altLang="en-US" dirty="0"/>
              <a:t>の加工特徴量を説明変数として取り入れるモデルにしました。</a:t>
            </a:r>
            <a:endParaRPr kumimoji="1" lang="en-US" altLang="ja-JP" dirty="0"/>
          </a:p>
          <a:p>
            <a:r>
              <a:rPr kumimoji="1" lang="ja-JP" altLang="en-US" dirty="0"/>
              <a:t>次に、外れ値処理、異常値処理、特徴量追加、学習期間と検証期間の最適な長さで精度を検証しました。</a:t>
            </a:r>
            <a:endParaRPr kumimoji="1" lang="en-US" altLang="ja-JP" dirty="0"/>
          </a:p>
          <a:p>
            <a:r>
              <a:rPr kumimoji="1" lang="ja-JP" altLang="en-US" dirty="0"/>
              <a:t>図の①アルゴリズム選定と②モデル開発についてはこの後、精度結果を示した後のモデル概要でご説明します。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10</a:t>
            </a:fld>
            <a:endParaRPr kumimoji="1" lang="ja-JP" altLang="en-US"/>
          </a:p>
        </p:txBody>
      </p:sp>
    </p:spTree>
    <p:extLst>
      <p:ext uri="{BB962C8B-B14F-4D97-AF65-F5344CB8AC3E}">
        <p14:creationId xmlns:p14="http://schemas.microsoft.com/office/powerpoint/2010/main" val="21067484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精度結果です</a:t>
            </a:r>
            <a:endParaRPr kumimoji="1" lang="en-US" altLang="ja-JP" dirty="0"/>
          </a:p>
          <a:p>
            <a:r>
              <a:rPr kumimoji="1" lang="ja-JP" altLang="en-US" dirty="0"/>
              <a:t>誤って予測値１，２を正解値で解析し精度確認していたのですが、</a:t>
            </a:r>
            <a:endParaRPr kumimoji="1" lang="en-US" altLang="ja-JP" dirty="0"/>
          </a:p>
          <a:p>
            <a:r>
              <a:rPr kumimoji="1" lang="ja-JP" altLang="en-US" dirty="0"/>
              <a:t>最後の段階で、それに気づき、予測値１，２を修正し精度確認しました。</a:t>
            </a:r>
            <a:endParaRPr kumimoji="1" lang="en-US" altLang="ja-JP" dirty="0"/>
          </a:p>
          <a:p>
            <a:r>
              <a:rPr kumimoji="1" lang="ja-JP" altLang="en-US" dirty="0"/>
              <a:t>右から２番目のベンゼンの精度が悪化しているのはそのためです。</a:t>
            </a:r>
            <a:endParaRPr kumimoji="1" lang="en-US" altLang="ja-JP" dirty="0"/>
          </a:p>
          <a:p>
            <a:r>
              <a:rPr kumimoji="1" lang="ja-JP" altLang="en-US" dirty="0"/>
              <a:t>ベンゼンは、異常値処理や加工特徴量が貢献しなかったため、初期のモデルへ戻した結果が</a:t>
            </a:r>
            <a:endParaRPr kumimoji="1" lang="en-US" altLang="ja-JP" dirty="0"/>
          </a:p>
          <a:p>
            <a:r>
              <a:rPr kumimoji="1" lang="ja-JP" altLang="en-US" dirty="0"/>
              <a:t>最適でした。</a:t>
            </a:r>
            <a:endParaRPr kumimoji="1" lang="en-US" altLang="ja-JP" dirty="0"/>
          </a:p>
          <a:p>
            <a:r>
              <a:rPr kumimoji="1" lang="ja-JP" altLang="en-US" dirty="0"/>
              <a:t>これらの流れについて、先ほどご説明した、取り組みの方向性にならってご説明していきます。</a:t>
            </a:r>
          </a:p>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205D41-A11E-413A-9D97-8705839C13D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8120342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モデル概要です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12</a:t>
            </a:fld>
            <a:endParaRPr kumimoji="1" lang="ja-JP" altLang="en-US"/>
          </a:p>
        </p:txBody>
      </p:sp>
    </p:spTree>
    <p:extLst>
      <p:ext uri="{BB962C8B-B14F-4D97-AF65-F5344CB8AC3E}">
        <p14:creationId xmlns:p14="http://schemas.microsoft.com/office/powerpoint/2010/main" val="9213031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まず、アルゴリズム選定です</a:t>
            </a:r>
            <a:endParaRPr kumimoji="1" lang="en-US" altLang="ja-JP" dirty="0"/>
          </a:p>
          <a:p>
            <a:r>
              <a:rPr kumimoji="1" lang="en-US" altLang="ja-JP" dirty="0"/>
              <a:t>CO</a:t>
            </a:r>
            <a:r>
              <a:rPr kumimoji="1" lang="ja-JP" altLang="en-US" dirty="0"/>
              <a:t>、ベンゼン、</a:t>
            </a:r>
            <a:r>
              <a:rPr kumimoji="1" lang="en-US" altLang="ja-JP" dirty="0"/>
              <a:t>No</a:t>
            </a:r>
            <a:r>
              <a:rPr kumimoji="1" lang="ja-JP" altLang="en-US" dirty="0"/>
              <a:t>ｘそれぞれで精度の高いアルゴリズムを２つずつ選定しました。</a:t>
            </a:r>
            <a:endParaRPr kumimoji="1" lang="en-US" altLang="ja-JP" dirty="0"/>
          </a:p>
          <a:p>
            <a:r>
              <a:rPr kumimoji="1" lang="ja-JP" altLang="en-US" dirty="0"/>
              <a:t>検証結果がこちらです。</a:t>
            </a:r>
            <a:r>
              <a:rPr kumimoji="1" lang="en-US" altLang="ja-JP" dirty="0"/>
              <a:t>CO</a:t>
            </a:r>
            <a:r>
              <a:rPr kumimoji="1" lang="ja-JP" altLang="en-US" dirty="0"/>
              <a:t>では、</a:t>
            </a:r>
            <a:r>
              <a:rPr kumimoji="1" lang="en-US" altLang="ja-JP" dirty="0" err="1"/>
              <a:t>lightg_optuna</a:t>
            </a:r>
            <a:r>
              <a:rPr kumimoji="1" lang="ja-JP" altLang="en-US" dirty="0"/>
              <a:t>と</a:t>
            </a:r>
            <a:r>
              <a:rPr kumimoji="1" lang="en-US" altLang="ja-JP" dirty="0" err="1"/>
              <a:t>extratreesregressor</a:t>
            </a:r>
            <a:r>
              <a:rPr kumimoji="1" lang="en-US" altLang="ja-JP" dirty="0"/>
              <a:t>,</a:t>
            </a:r>
          </a:p>
          <a:p>
            <a:r>
              <a:rPr kumimoji="1" lang="ja-JP" altLang="en-US" dirty="0"/>
              <a:t>ベンゼンでは、</a:t>
            </a:r>
            <a:r>
              <a:rPr kumimoji="1" lang="en-US" altLang="ja-JP" dirty="0" err="1"/>
              <a:t>randomforestregressor</a:t>
            </a:r>
            <a:r>
              <a:rPr kumimoji="1" lang="ja-JP" altLang="en-US" dirty="0"/>
              <a:t>と</a:t>
            </a:r>
            <a:r>
              <a:rPr kumimoji="1" lang="en-US" altLang="ja-JP" dirty="0" err="1"/>
              <a:t>extratreesregressor</a:t>
            </a:r>
            <a:endParaRPr kumimoji="1" lang="en-US" altLang="ja-JP" dirty="0"/>
          </a:p>
          <a:p>
            <a:r>
              <a:rPr kumimoji="1" lang="en-US" altLang="ja-JP" dirty="0"/>
              <a:t>No</a:t>
            </a:r>
            <a:r>
              <a:rPr kumimoji="1" lang="ja-JP" altLang="en-US" dirty="0"/>
              <a:t>ｘでは、</a:t>
            </a:r>
            <a:r>
              <a:rPr kumimoji="1" lang="en-US" altLang="ja-JP" dirty="0" err="1"/>
              <a:t>extratreesregressor</a:t>
            </a:r>
            <a:r>
              <a:rPr kumimoji="1" lang="ja-JP" altLang="en-US" dirty="0"/>
              <a:t>と</a:t>
            </a:r>
            <a:r>
              <a:rPr kumimoji="1" lang="en-US" altLang="ja-JP" dirty="0" err="1"/>
              <a:t>lightgbm_optuna</a:t>
            </a:r>
            <a:r>
              <a:rPr kumimoji="1" lang="ja-JP" altLang="en-US" dirty="0"/>
              <a:t>が上位２つのアルゴリズムでした。</a:t>
            </a:r>
            <a:endParaRPr kumimoji="1" lang="en-US" altLang="ja-JP"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13</a:t>
            </a:fld>
            <a:endParaRPr kumimoji="1" lang="ja-JP" altLang="en-US"/>
          </a:p>
        </p:txBody>
      </p:sp>
    </p:spTree>
    <p:extLst>
      <p:ext uri="{BB962C8B-B14F-4D97-AF65-F5344CB8AC3E}">
        <p14:creationId xmlns:p14="http://schemas.microsoft.com/office/powerpoint/2010/main" val="34542414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モデル開発です。</a:t>
            </a:r>
            <a:endParaRPr kumimoji="1" lang="en-US" altLang="ja-JP" dirty="0"/>
          </a:p>
          <a:p>
            <a:r>
              <a:rPr kumimoji="1" lang="ja-JP" altLang="en-US" dirty="0"/>
              <a:t>さきほど、各目的変数ごとに、アルゴリズムを２つずつ選定しました。</a:t>
            </a:r>
            <a:endParaRPr kumimoji="1" lang="en-US" altLang="ja-JP" dirty="0"/>
          </a:p>
          <a:p>
            <a:r>
              <a:rPr kumimoji="1" lang="ja-JP" altLang="en-US" dirty="0"/>
              <a:t>仮説の説明で、３つの目的変数同士は正の相関があるため、</a:t>
            </a:r>
            <a:endParaRPr kumimoji="1" lang="en-US" altLang="ja-JP" dirty="0"/>
          </a:p>
          <a:p>
            <a:r>
              <a:rPr kumimoji="1" lang="ja-JP" altLang="en-US" dirty="0"/>
              <a:t>ある特定の目的変数に対して他２種類の変数の予測値を説明変数として取り上げることで精度向上に繋がる可能性があるとご説明しました。</a:t>
            </a:r>
            <a:endParaRPr kumimoji="1" lang="en-US" altLang="ja-JP" dirty="0"/>
          </a:p>
          <a:p>
            <a:r>
              <a:rPr kumimoji="1" lang="ja-JP" altLang="en-US" dirty="0"/>
              <a:t>特定の目的変数に対して他２種類の変数の予測値はアルゴリズムによって相性があることが分かり、</a:t>
            </a:r>
            <a:endParaRPr kumimoji="1" lang="en-US" altLang="ja-JP" dirty="0"/>
          </a:p>
          <a:p>
            <a:r>
              <a:rPr kumimoji="1" lang="ja-JP" altLang="en-US" dirty="0"/>
              <a:t>３つの変数のアルゴリズムの組み合わせを複数試し、精度の良い組み合わせを検証しました。</a:t>
            </a:r>
            <a:endParaRPr kumimoji="1" lang="en-US" altLang="ja-JP" dirty="0"/>
          </a:p>
          <a:p>
            <a:r>
              <a:rPr kumimoji="1" lang="ja-JP" altLang="en-US" dirty="0"/>
              <a:t>棒グラフが低いものが最適な組み合わせです。</a:t>
            </a:r>
            <a:endParaRPr kumimoji="1" lang="en-US" altLang="ja-JP"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14</a:t>
            </a:fld>
            <a:endParaRPr kumimoji="1" lang="ja-JP" altLang="en-US"/>
          </a:p>
        </p:txBody>
      </p:sp>
    </p:spTree>
    <p:extLst>
      <p:ext uri="{BB962C8B-B14F-4D97-AF65-F5344CB8AC3E}">
        <p14:creationId xmlns:p14="http://schemas.microsoft.com/office/powerpoint/2010/main" val="4114660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結果として、</a:t>
            </a:r>
            <a:endParaRPr kumimoji="1" lang="en-US" altLang="ja-JP" dirty="0"/>
          </a:p>
          <a:p>
            <a:r>
              <a:rPr kumimoji="1" lang="ja-JP" altLang="en-US" dirty="0"/>
              <a:t>使用するモデルと予測値の構成が決まりました。</a:t>
            </a:r>
            <a:endParaRPr kumimoji="1" lang="en-US" altLang="ja-JP" dirty="0"/>
          </a:p>
          <a:p>
            <a:r>
              <a:rPr kumimoji="1" lang="en-US" altLang="ja-JP" dirty="0"/>
              <a:t>CO</a:t>
            </a:r>
            <a:r>
              <a:rPr kumimoji="1" lang="ja-JP" altLang="en-US" dirty="0"/>
              <a:t>や</a:t>
            </a:r>
            <a:r>
              <a:rPr kumimoji="1" lang="en-US" altLang="ja-JP" dirty="0"/>
              <a:t>NOx</a:t>
            </a:r>
            <a:r>
              <a:rPr kumimoji="1" lang="ja-JP" altLang="en-US" dirty="0"/>
              <a:t>では、他２種類の目的変数の予測値を説明変数に取り入れ、</a:t>
            </a:r>
            <a:endParaRPr kumimoji="1" lang="en-US" altLang="ja-JP" dirty="0"/>
          </a:p>
          <a:p>
            <a:r>
              <a:rPr kumimoji="1" lang="ja-JP" altLang="en-US" dirty="0"/>
              <a:t>ベンゼンは、予測値を取り入れないモデルが結果良いとわかりました。</a:t>
            </a:r>
            <a:endParaRPr kumimoji="1" lang="en-US" altLang="ja-JP" dirty="0"/>
          </a:p>
          <a:p>
            <a:r>
              <a:rPr kumimoji="1" lang="ja-JP" altLang="en-US" dirty="0"/>
              <a:t>組み合わせの種類、パラメータ、精度についてはご覧の通りです。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15</a:t>
            </a:fld>
            <a:endParaRPr kumimoji="1" lang="ja-JP" altLang="en-US"/>
          </a:p>
        </p:txBody>
      </p:sp>
    </p:spTree>
    <p:extLst>
      <p:ext uri="{BB962C8B-B14F-4D97-AF65-F5344CB8AC3E}">
        <p14:creationId xmlns:p14="http://schemas.microsoft.com/office/powerpoint/2010/main" val="6282878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外れ値処理です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16</a:t>
            </a:fld>
            <a:endParaRPr kumimoji="1" lang="ja-JP" altLang="en-US"/>
          </a:p>
        </p:txBody>
      </p:sp>
    </p:spTree>
    <p:extLst>
      <p:ext uri="{BB962C8B-B14F-4D97-AF65-F5344CB8AC3E}">
        <p14:creationId xmlns:p14="http://schemas.microsoft.com/office/powerpoint/2010/main" val="21824784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箱ひげ図を用いて、外れ値を確認しました。</a:t>
            </a:r>
            <a:endParaRPr kumimoji="1" lang="en-US" altLang="ja-JP" dirty="0"/>
          </a:p>
          <a:p>
            <a:r>
              <a:rPr kumimoji="1" lang="ja-JP" altLang="en-US" dirty="0"/>
              <a:t>目視で大きく外れている箇所を特定し、範囲指定して除去しました。</a:t>
            </a:r>
            <a:endParaRPr kumimoji="1" lang="en-US" altLang="ja-JP" dirty="0"/>
          </a:p>
          <a:p>
            <a:r>
              <a:rPr kumimoji="1" lang="ja-JP" altLang="en-US" dirty="0"/>
              <a:t>除去したことで、精度向上に繋がったことを確認しました。</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17</a:t>
            </a:fld>
            <a:endParaRPr kumimoji="1" lang="ja-JP" altLang="en-US"/>
          </a:p>
        </p:txBody>
      </p:sp>
    </p:spTree>
    <p:extLst>
      <p:ext uri="{BB962C8B-B14F-4D97-AF65-F5344CB8AC3E}">
        <p14:creationId xmlns:p14="http://schemas.microsoft.com/office/powerpoint/2010/main" val="10421762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異常値処理についてです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18</a:t>
            </a:fld>
            <a:endParaRPr kumimoji="1" lang="ja-JP" altLang="en-US"/>
          </a:p>
        </p:txBody>
      </p:sp>
    </p:spTree>
    <p:extLst>
      <p:ext uri="{BB962C8B-B14F-4D97-AF65-F5344CB8AC3E}">
        <p14:creationId xmlns:p14="http://schemas.microsoft.com/office/powerpoint/2010/main" val="42514257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折れ線グラフで可視化したものです。</a:t>
            </a:r>
            <a:endParaRPr kumimoji="1" lang="en-US" altLang="ja-JP" dirty="0"/>
          </a:p>
          <a:p>
            <a:r>
              <a:rPr kumimoji="1" lang="ja-JP" altLang="en-US" dirty="0"/>
              <a:t>気温、相対湿度、絶対湿度、センサー２、センサー３、センサー４において、イレギュラーな箇所を目視で特定しました。</a:t>
            </a:r>
            <a:endParaRPr kumimoji="1" lang="en-US" altLang="ja-JP" dirty="0"/>
          </a:p>
          <a:p>
            <a:r>
              <a:rPr lang="ja-JP" altLang="en-US" dirty="0">
                <a:effectLst/>
              </a:rPr>
              <a:t>５つの範囲で、１つずつ除去し精度検証しました。丸印の箇所を除去し精度向上に繋がったことを確認しました。</a:t>
            </a:r>
            <a:endParaRPr lang="en-US" altLang="ja-JP" dirty="0">
              <a:effectLst/>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19</a:t>
            </a:fld>
            <a:endParaRPr kumimoji="1" lang="ja-JP" altLang="en-US"/>
          </a:p>
        </p:txBody>
      </p:sp>
    </p:spTree>
    <p:extLst>
      <p:ext uri="{BB962C8B-B14F-4D97-AF65-F5344CB8AC3E}">
        <p14:creationId xmlns:p14="http://schemas.microsoft.com/office/powerpoint/2010/main" val="27472752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目次です。</a:t>
            </a:r>
            <a:endParaRPr kumimoji="1" lang="en-US" altLang="ja-JP" dirty="0"/>
          </a:p>
          <a:p>
            <a:r>
              <a:rPr kumimoji="1" lang="ja-JP" altLang="en-US" dirty="0"/>
              <a:t>成果物概要、ビジネスの</a:t>
            </a:r>
            <a:r>
              <a:rPr kumimoji="1" lang="en-US" altLang="ja-JP" dirty="0"/>
              <a:t>AI</a:t>
            </a:r>
            <a:r>
              <a:rPr kumimoji="1" lang="ja-JP" altLang="en-US" dirty="0"/>
              <a:t>モデル企画、取り組みの概要、モデル概要、外れ値処理、異常値処理、</a:t>
            </a:r>
            <a:endParaRPr kumimoji="1" lang="en-US" altLang="ja-JP" dirty="0"/>
          </a:p>
          <a:p>
            <a:r>
              <a:rPr kumimoji="1" lang="ja-JP" altLang="en-US" dirty="0"/>
              <a:t>特徴量作成、バリデーション、まとめの順でご説明します。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a:t>
            </a:fld>
            <a:endParaRPr kumimoji="1" lang="ja-JP" altLang="en-US"/>
          </a:p>
        </p:txBody>
      </p:sp>
    </p:spTree>
    <p:extLst>
      <p:ext uri="{BB962C8B-B14F-4D97-AF65-F5344CB8AC3E}">
        <p14:creationId xmlns:p14="http://schemas.microsoft.com/office/powerpoint/2010/main" val="7287765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特徴量作成についてです。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20</a:t>
            </a:fld>
            <a:endParaRPr kumimoji="1" lang="ja-JP" altLang="en-US"/>
          </a:p>
        </p:txBody>
      </p:sp>
    </p:spTree>
    <p:extLst>
      <p:ext uri="{BB962C8B-B14F-4D97-AF65-F5344CB8AC3E}">
        <p14:creationId xmlns:p14="http://schemas.microsoft.com/office/powerpoint/2010/main" val="7449034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活用した特徴量は、</a:t>
            </a:r>
            <a:endParaRPr kumimoji="1" lang="en-US" altLang="ja-JP" dirty="0"/>
          </a:p>
          <a:p>
            <a:endParaRPr kumimoji="1" lang="en-US" altLang="ja-JP" dirty="0"/>
          </a:p>
          <a:p>
            <a:r>
              <a:rPr kumimoji="1" lang="ja-JP" altLang="en-US" dirty="0"/>
              <a:t>配布された元データの特徴量と</a:t>
            </a:r>
            <a:endParaRPr kumimoji="1" lang="en-US" altLang="ja-JP" dirty="0"/>
          </a:p>
          <a:p>
            <a:endParaRPr kumimoji="1" lang="en-US" altLang="ja-JP" dirty="0"/>
          </a:p>
          <a:p>
            <a:r>
              <a:rPr kumimoji="1" lang="ja-JP" altLang="en-US" dirty="0"/>
              <a:t>作成した特徴量として</a:t>
            </a:r>
            <a:endParaRPr kumimoji="1" lang="en-US" altLang="ja-JP" dirty="0"/>
          </a:p>
          <a:p>
            <a:r>
              <a:rPr kumimoji="1" lang="ja-JP" altLang="en-US" dirty="0"/>
              <a:t>気温、湿度、ベンゼン、</a:t>
            </a:r>
            <a:r>
              <a:rPr kumimoji="1" lang="en-US" altLang="ja-JP" dirty="0"/>
              <a:t>CO</a:t>
            </a:r>
            <a:r>
              <a:rPr kumimoji="1" lang="ja-JP" altLang="en-US" dirty="0"/>
              <a:t>、</a:t>
            </a:r>
            <a:r>
              <a:rPr kumimoji="1" lang="en-US" altLang="ja-JP" dirty="0" err="1"/>
              <a:t>Nox</a:t>
            </a:r>
            <a:r>
              <a:rPr kumimoji="1" lang="ja-JP" altLang="en-US" dirty="0"/>
              <a:t>の加工特徴量で、</a:t>
            </a:r>
            <a:endParaRPr kumimoji="1" lang="en-US" altLang="ja-JP" dirty="0"/>
          </a:p>
          <a:p>
            <a:r>
              <a:rPr kumimoji="1" lang="ja-JP" altLang="en-US" dirty="0"/>
              <a:t>加工方法は、ご覧の通りです。</a:t>
            </a:r>
            <a:endParaRPr kumimoji="1" lang="en-US" altLang="ja-JP"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21</a:t>
            </a:fld>
            <a:endParaRPr kumimoji="1" lang="ja-JP" altLang="en-US"/>
          </a:p>
        </p:txBody>
      </p:sp>
    </p:spTree>
    <p:extLst>
      <p:ext uri="{BB962C8B-B14F-4D97-AF65-F5344CB8AC3E}">
        <p14:creationId xmlns:p14="http://schemas.microsoft.com/office/powerpoint/2010/main" val="41198758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特徴量の貢献度を可視化しました。</a:t>
            </a:r>
            <a:endParaRPr kumimoji="1" lang="en-US" altLang="ja-JP" dirty="0"/>
          </a:p>
          <a:p>
            <a:r>
              <a:rPr kumimoji="1" lang="en-US" altLang="ja-JP" dirty="0"/>
              <a:t>CO</a:t>
            </a:r>
            <a:r>
              <a:rPr kumimoji="1" lang="ja-JP" altLang="en-US" dirty="0"/>
              <a:t>では、</a:t>
            </a:r>
            <a:r>
              <a:rPr kumimoji="1" lang="en-US" altLang="ja-JP" dirty="0"/>
              <a:t>CO</a:t>
            </a:r>
            <a:r>
              <a:rPr kumimoji="1" lang="ja-JP" altLang="en-US" dirty="0"/>
              <a:t>予測値１の加工特徴量やベンゼン予測値１、</a:t>
            </a:r>
            <a:endParaRPr kumimoji="1" lang="en-US" altLang="ja-JP" dirty="0"/>
          </a:p>
          <a:p>
            <a:r>
              <a:rPr kumimoji="1" lang="en-US" altLang="ja-JP" dirty="0"/>
              <a:t>NO</a:t>
            </a:r>
            <a:r>
              <a:rPr kumimoji="1" lang="ja-JP" altLang="en-US" dirty="0"/>
              <a:t>ｘでは、</a:t>
            </a:r>
            <a:r>
              <a:rPr kumimoji="1" lang="en-US" altLang="ja-JP" dirty="0"/>
              <a:t>NO</a:t>
            </a:r>
            <a:r>
              <a:rPr kumimoji="1" lang="ja-JP" altLang="en-US" dirty="0"/>
              <a:t>ｘ予測値１の加工特徴量が貢献しました。</a:t>
            </a:r>
            <a:endParaRPr kumimoji="1" lang="en-US" altLang="ja-JP" dirty="0"/>
          </a:p>
          <a:p>
            <a:r>
              <a:rPr kumimoji="1" lang="ja-JP" altLang="en-US" dirty="0"/>
              <a:t>ベンゼンは、最終的に初期の特徴量に戻したものですが、</a:t>
            </a:r>
            <a:endParaRPr kumimoji="1" lang="en-US" altLang="ja-JP" dirty="0"/>
          </a:p>
          <a:p>
            <a:r>
              <a:rPr kumimoji="1" lang="ja-JP" altLang="en-US" dirty="0"/>
              <a:t>センサー２の特徴量が精度に著しく貢献していることがわかりました。</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22</a:t>
            </a:fld>
            <a:endParaRPr kumimoji="1" lang="ja-JP" altLang="en-US"/>
          </a:p>
        </p:txBody>
      </p:sp>
    </p:spTree>
    <p:extLst>
      <p:ext uri="{BB962C8B-B14F-4D97-AF65-F5344CB8AC3E}">
        <p14:creationId xmlns:p14="http://schemas.microsoft.com/office/powerpoint/2010/main" val="1191686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やったけどうまく活用できなかったことです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時間に関する特徴量作成</a:t>
            </a:r>
            <a:r>
              <a:rPr lang="en-US" altLang="ja-JP" sz="1200" dirty="0">
                <a:effectLst/>
                <a:latin typeface="+mn-ea"/>
              </a:rPr>
              <a:t>(</a:t>
            </a:r>
            <a:r>
              <a:rPr lang="ja-JP" altLang="en-US" sz="1200" dirty="0">
                <a:latin typeface="+mn-ea"/>
              </a:rPr>
              <a:t>年、月、日、時、曜日、朝昼夜の３分割など</a:t>
            </a:r>
            <a:r>
              <a:rPr lang="en-US" altLang="ja-JP" sz="1200" dirty="0">
                <a:latin typeface="+mn-ea"/>
              </a:rPr>
              <a:t>)</a:t>
            </a:r>
            <a:endParaRPr kumimoji="1" lang="en-US" altLang="ja-JP" dirty="0"/>
          </a:p>
          <a:p>
            <a:r>
              <a:rPr lang="ja-JP" altLang="en-US" sz="1200" dirty="0">
                <a:latin typeface="+mn-ea"/>
              </a:rPr>
              <a:t>相対湿度を絶対湿度</a:t>
            </a:r>
            <a:r>
              <a:rPr kumimoji="1" lang="ja-JP" altLang="en-US" dirty="0"/>
              <a:t>で割った、飽和水蒸気量の特徴量、</a:t>
            </a:r>
            <a:endParaRPr kumimoji="1" lang="en-US" altLang="ja-JP" dirty="0"/>
          </a:p>
          <a:p>
            <a:r>
              <a:rPr lang="ja-JP" altLang="en-US" sz="1200" dirty="0">
                <a:latin typeface="+mn-ea"/>
              </a:rPr>
              <a:t>温度、湿度、センサーデータの</a:t>
            </a:r>
            <a:r>
              <a:rPr kumimoji="1" lang="ja-JP" altLang="en-US" dirty="0"/>
              <a:t>１０分割区分の特徴量</a:t>
            </a:r>
            <a:endParaRPr kumimoji="1" lang="en-US" altLang="ja-JP" dirty="0"/>
          </a:p>
          <a:p>
            <a:r>
              <a:rPr kumimoji="1" lang="ja-JP" altLang="en-US" dirty="0"/>
              <a:t>次元削減、トレンド加味を行いましたが</a:t>
            </a:r>
            <a:endParaRPr kumimoji="1" lang="en-US" altLang="ja-JP" dirty="0"/>
          </a:p>
          <a:p>
            <a:r>
              <a:rPr kumimoji="1" lang="ja-JP" altLang="en-US" dirty="0"/>
              <a:t>精度向上に活用できませんでした。</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23</a:t>
            </a:fld>
            <a:endParaRPr kumimoji="1" lang="ja-JP" altLang="en-US"/>
          </a:p>
        </p:txBody>
      </p:sp>
    </p:spTree>
    <p:extLst>
      <p:ext uri="{BB962C8B-B14F-4D97-AF65-F5344CB8AC3E}">
        <p14:creationId xmlns:p14="http://schemas.microsoft.com/office/powerpoint/2010/main" val="34363406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バリデーションについてです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24</a:t>
            </a:fld>
            <a:endParaRPr kumimoji="1" lang="ja-JP" altLang="en-US"/>
          </a:p>
        </p:txBody>
      </p:sp>
    </p:spTree>
    <p:extLst>
      <p:ext uri="{BB962C8B-B14F-4D97-AF65-F5344CB8AC3E}">
        <p14:creationId xmlns:p14="http://schemas.microsoft.com/office/powerpoint/2010/main" val="24152776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訓練期間と検証期間を変更し精度検証しました。</a:t>
            </a:r>
            <a:endParaRPr kumimoji="1" lang="en-US" altLang="ja-JP" dirty="0"/>
          </a:p>
          <a:p>
            <a:r>
              <a:rPr kumimoji="1" lang="ja-JP" altLang="en-US" dirty="0"/>
              <a:t>どの目的変数でも、訓練期間は長くするほど良い結果が出ました。</a:t>
            </a:r>
            <a:endParaRPr kumimoji="1" lang="en-US" altLang="ja-JP" dirty="0"/>
          </a:p>
          <a:p>
            <a:r>
              <a:rPr kumimoji="1" lang="en-US" altLang="ja-JP" dirty="0"/>
              <a:t>CO</a:t>
            </a:r>
            <a:r>
              <a:rPr kumimoji="1" lang="ja-JP" altLang="en-US" dirty="0"/>
              <a:t>、ベンゼンでの検証期間は、１か月か５週間程度が最適な結果でした。</a:t>
            </a:r>
            <a:endParaRPr kumimoji="1" lang="en-US" altLang="ja-JP" dirty="0"/>
          </a:p>
          <a:p>
            <a:r>
              <a:rPr kumimoji="1" lang="en-US" altLang="ja-JP" dirty="0"/>
              <a:t>No</a:t>
            </a:r>
            <a:r>
              <a:rPr kumimoji="1" lang="ja-JP" altLang="en-US" dirty="0"/>
              <a:t>ｘの検証期間は、１週間と短いほどよいことが分かりました。</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25</a:t>
            </a:fld>
            <a:endParaRPr kumimoji="1" lang="ja-JP" altLang="en-US"/>
          </a:p>
        </p:txBody>
      </p:sp>
    </p:spTree>
    <p:extLst>
      <p:ext uri="{BB962C8B-B14F-4D97-AF65-F5344CB8AC3E}">
        <p14:creationId xmlns:p14="http://schemas.microsoft.com/office/powerpoint/2010/main" val="13098474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まとめです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26</a:t>
            </a:fld>
            <a:endParaRPr kumimoji="1" lang="ja-JP" altLang="en-US"/>
          </a:p>
        </p:txBody>
      </p:sp>
    </p:spTree>
    <p:extLst>
      <p:ext uri="{BB962C8B-B14F-4D97-AF65-F5344CB8AC3E}">
        <p14:creationId xmlns:p14="http://schemas.microsoft.com/office/powerpoint/2010/main" val="20027831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精度結果です</a:t>
            </a:r>
            <a:endParaRPr kumimoji="1" lang="en-US" altLang="ja-JP" dirty="0"/>
          </a:p>
          <a:p>
            <a:r>
              <a:rPr kumimoji="1" lang="ja-JP" altLang="en-US" dirty="0"/>
              <a:t>検証期間１か月を折れ線グラフで可視化しました。</a:t>
            </a:r>
            <a:endParaRPr kumimoji="1" lang="en-US" altLang="ja-JP" dirty="0"/>
          </a:p>
          <a:p>
            <a:r>
              <a:rPr kumimoji="1" lang="ja-JP" altLang="en-US" dirty="0"/>
              <a:t>測定値の誤差０を目標に試行錯誤してきましたが、このような結果になりました。</a:t>
            </a:r>
            <a:endParaRPr kumimoji="1" lang="en-US" altLang="ja-JP" dirty="0"/>
          </a:p>
          <a:p>
            <a:r>
              <a:rPr kumimoji="1" lang="ja-JP" altLang="en-US" dirty="0"/>
              <a:t>時間軸の</a:t>
            </a:r>
            <a:r>
              <a:rPr kumimoji="1" lang="en-US" altLang="ja-JP" dirty="0"/>
              <a:t>12/17</a:t>
            </a:r>
            <a:r>
              <a:rPr kumimoji="1" lang="ja-JP" altLang="en-US" dirty="0"/>
              <a:t>付近の直線部分は、</a:t>
            </a:r>
            <a:r>
              <a:rPr kumimoji="1" lang="en-US" altLang="ja-JP" dirty="0"/>
              <a:t>test</a:t>
            </a:r>
            <a:r>
              <a:rPr kumimoji="1" lang="ja-JP" altLang="en-US" dirty="0"/>
              <a:t>データを推論するため、訓練データの全期間を学習期間とするために</a:t>
            </a:r>
            <a:endParaRPr kumimoji="1" lang="en-US" altLang="ja-JP" dirty="0"/>
          </a:p>
          <a:p>
            <a:r>
              <a:rPr kumimoji="1" lang="ja-JP" altLang="en-US" dirty="0"/>
              <a:t>削除していました。</a:t>
            </a:r>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205D41-A11E-413A-9D97-8705839C13D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902498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nSpc>
                <a:spcPct val="150000"/>
              </a:lnSpc>
            </a:pPr>
            <a:r>
              <a:rPr lang="ja-JP" altLang="en-US" sz="1200" dirty="0">
                <a:effectLst/>
                <a:latin typeface="+mn-ea"/>
              </a:rPr>
              <a:t>ここまででわかったことです</a:t>
            </a:r>
            <a:endParaRPr lang="en-US" altLang="ja-JP" sz="1200" dirty="0">
              <a:effectLst/>
              <a:latin typeface="+mn-ea"/>
            </a:endParaRPr>
          </a:p>
          <a:p>
            <a:pPr>
              <a:lnSpc>
                <a:spcPct val="150000"/>
              </a:lnSpc>
            </a:pPr>
            <a:r>
              <a:rPr lang="ja-JP" altLang="en-US" sz="1200" dirty="0">
                <a:effectLst/>
                <a:latin typeface="+mn-ea"/>
              </a:rPr>
              <a:t>目的変数同士が正の相関があり、</a:t>
            </a:r>
            <a:r>
              <a:rPr lang="en-US" altLang="ja-JP" sz="1200" dirty="0">
                <a:effectLst/>
                <a:latin typeface="+mn-ea"/>
              </a:rPr>
              <a:t>CO</a:t>
            </a:r>
            <a:r>
              <a:rPr lang="ja-JP" altLang="en-US" sz="1200" dirty="0">
                <a:effectLst/>
                <a:latin typeface="+mn-ea"/>
              </a:rPr>
              <a:t>や</a:t>
            </a:r>
            <a:r>
              <a:rPr lang="en-US" altLang="ja-JP" sz="1200" dirty="0" err="1">
                <a:effectLst/>
                <a:latin typeface="+mn-ea"/>
              </a:rPr>
              <a:t>Nox</a:t>
            </a:r>
            <a:r>
              <a:rPr lang="ja-JP" altLang="en-US" sz="1200" dirty="0">
                <a:effectLst/>
                <a:latin typeface="+mn-ea"/>
              </a:rPr>
              <a:t>は他の目的変数の予測値を説明変数として取り入れることで、</a:t>
            </a:r>
            <a:r>
              <a:rPr lang="ja-JP" altLang="en-US" sz="1200" dirty="0">
                <a:latin typeface="+mn-ea"/>
              </a:rPr>
              <a:t>精度向上に繋がる</a:t>
            </a:r>
            <a:endParaRPr lang="en-US" altLang="ja-JP" sz="1200" dirty="0">
              <a:latin typeface="+mn-ea"/>
            </a:endParaRPr>
          </a:p>
          <a:p>
            <a:pPr>
              <a:lnSpc>
                <a:spcPct val="150000"/>
              </a:lnSpc>
            </a:pPr>
            <a:r>
              <a:rPr lang="ja-JP" altLang="en-US" sz="1200" dirty="0">
                <a:effectLst/>
                <a:latin typeface="+mn-ea"/>
              </a:rPr>
              <a:t>目的変数ごとに検証期間の長さを変更することによって、精度に違いがありました</a:t>
            </a:r>
            <a:endParaRPr lang="en-US" altLang="ja-JP" sz="1200" dirty="0">
              <a:latin typeface="+mn-ea"/>
            </a:endParaRPr>
          </a:p>
          <a:p>
            <a:pPr>
              <a:lnSpc>
                <a:spcPct val="150000"/>
              </a:lnSpc>
            </a:pPr>
            <a:r>
              <a:rPr lang="ja-JP" altLang="en-US" sz="1200" dirty="0">
                <a:effectLst/>
                <a:latin typeface="+mn-ea"/>
              </a:rPr>
              <a:t>３つの目的変数を予測ごとに、予測段階ごとに、各オリジナルのモデル構築や特徴量を説明変数として取り入れることで精度向上に繋がりました</a:t>
            </a:r>
            <a:endParaRPr lang="en-US" altLang="ja-JP" sz="1200" dirty="0">
              <a:latin typeface="+mn-ea"/>
            </a:endParaRPr>
          </a:p>
          <a:p>
            <a:pPr>
              <a:lnSpc>
                <a:spcPct val="150000"/>
              </a:lnSpc>
            </a:pPr>
            <a:r>
              <a:rPr lang="ja-JP" altLang="en-US" sz="1200" dirty="0">
                <a:latin typeface="+mn-ea"/>
              </a:rPr>
              <a:t>以上のことがわかりました</a:t>
            </a:r>
            <a:endParaRPr lang="en-US" altLang="ja-JP" sz="1200" dirty="0">
              <a:latin typeface="+mn-ea"/>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28</a:t>
            </a:fld>
            <a:endParaRPr kumimoji="1" lang="ja-JP" altLang="en-US"/>
          </a:p>
        </p:txBody>
      </p:sp>
    </p:spTree>
    <p:extLst>
      <p:ext uri="{BB962C8B-B14F-4D97-AF65-F5344CB8AC3E}">
        <p14:creationId xmlns:p14="http://schemas.microsoft.com/office/powerpoint/2010/main" val="25588202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難しかった点です。</a:t>
            </a:r>
            <a:endParaRPr kumimoji="1" lang="en-US" altLang="ja-JP" dirty="0"/>
          </a:p>
          <a:p>
            <a:pPr>
              <a:lnSpc>
                <a:spcPct val="150000"/>
              </a:lnSpc>
            </a:pPr>
            <a:r>
              <a:rPr lang="ja-JP" altLang="en-US" sz="1200" dirty="0">
                <a:effectLst/>
                <a:latin typeface="+mn-ea"/>
              </a:rPr>
              <a:t>時間に関する特徴量</a:t>
            </a:r>
            <a:r>
              <a:rPr lang="en-US" altLang="ja-JP" sz="1200" dirty="0">
                <a:effectLst/>
                <a:latin typeface="+mn-ea"/>
              </a:rPr>
              <a:t>(</a:t>
            </a:r>
            <a:r>
              <a:rPr lang="ja-JP" altLang="en-US" sz="1200" dirty="0">
                <a:effectLst/>
                <a:latin typeface="+mn-ea"/>
              </a:rPr>
              <a:t>時</a:t>
            </a:r>
            <a:r>
              <a:rPr lang="ja-JP" altLang="en-US" sz="1200" dirty="0">
                <a:latin typeface="+mn-ea"/>
              </a:rPr>
              <a:t>、年、月、日、曜日、朝昼夜の３分割など</a:t>
            </a:r>
            <a:r>
              <a:rPr lang="en-US" altLang="ja-JP" sz="1200" dirty="0">
                <a:latin typeface="+mn-ea"/>
              </a:rPr>
              <a:t>)</a:t>
            </a:r>
            <a:r>
              <a:rPr kumimoji="1" lang="ja-JP" altLang="en-US" sz="1200" dirty="0">
                <a:latin typeface="+mn-ea"/>
              </a:rPr>
              <a:t>が時系列データなのに効かなかった。</a:t>
            </a:r>
            <a:endParaRPr kumimoji="1" lang="en-US" altLang="ja-JP" sz="1200" dirty="0">
              <a:latin typeface="+mn-ea"/>
            </a:endParaRPr>
          </a:p>
          <a:p>
            <a:pPr>
              <a:lnSpc>
                <a:spcPct val="150000"/>
              </a:lnSpc>
            </a:pPr>
            <a:r>
              <a:rPr lang="ja-JP" altLang="en-US" sz="1200" dirty="0">
                <a:latin typeface="+mn-ea"/>
              </a:rPr>
              <a:t>元データの特徴量が少ない。</a:t>
            </a:r>
            <a:r>
              <a:rPr kumimoji="1" lang="ja-JP" altLang="en-US" sz="1200" dirty="0">
                <a:latin typeface="+mn-ea"/>
              </a:rPr>
              <a:t>これは、風量や風速がないことから感じました。これらの特徴量は、精度向上に繋がると感じた。</a:t>
            </a:r>
            <a:endParaRPr kumimoji="1" lang="en-US" altLang="ja-JP" sz="1200" dirty="0">
              <a:latin typeface="+mn-ea"/>
            </a:endParaRPr>
          </a:p>
          <a:p>
            <a:pPr>
              <a:lnSpc>
                <a:spcPct val="150000"/>
              </a:lnSpc>
            </a:pPr>
            <a:r>
              <a:rPr lang="ja-JP" altLang="en-US" sz="1200" dirty="0">
                <a:latin typeface="+mn-ea"/>
              </a:rPr>
              <a:t>人工的に作られたデータであることから、論文通りにいかないこともあるのではないかと考えた。</a:t>
            </a:r>
            <a:endParaRPr lang="en-US" altLang="ja-JP" sz="1200" dirty="0">
              <a:latin typeface="+mn-ea"/>
            </a:endParaRPr>
          </a:p>
          <a:p>
            <a:pPr>
              <a:lnSpc>
                <a:spcPct val="150000"/>
              </a:lnSpc>
            </a:pPr>
            <a:r>
              <a:rPr lang="ja-JP" altLang="en-US" sz="1200" dirty="0">
                <a:latin typeface="+mn-ea"/>
              </a:rPr>
              <a:t>また、地域性もわからないから仮説が難しかった。</a:t>
            </a:r>
            <a:endParaRPr lang="en-US" altLang="ja-JP" sz="1200" dirty="0">
              <a:latin typeface="+mn-ea"/>
            </a:endParaRPr>
          </a:p>
          <a:p>
            <a:pPr>
              <a:lnSpc>
                <a:spcPct val="150000"/>
              </a:lnSpc>
            </a:pPr>
            <a:r>
              <a:rPr lang="ja-JP" altLang="en-US" sz="1200" dirty="0">
                <a:latin typeface="+mn-ea"/>
              </a:rPr>
              <a:t>ベンゼンの精度向上につながる特徴量を作成できなかったです</a:t>
            </a:r>
            <a:endParaRPr lang="en-US" altLang="ja-JP" sz="1200" dirty="0">
              <a:latin typeface="+mn-ea"/>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ja-JP" altLang="en-US" sz="1200" dirty="0">
                <a:latin typeface="+mn-ea"/>
              </a:rPr>
              <a:t>最後、予測値</a:t>
            </a:r>
            <a:r>
              <a:rPr lang="en-US" altLang="ja-JP" sz="1200" dirty="0">
                <a:latin typeface="+mn-ea"/>
              </a:rPr>
              <a:t>1,2</a:t>
            </a:r>
            <a:r>
              <a:rPr lang="ja-JP" altLang="en-US" sz="1200" dirty="0">
                <a:latin typeface="+mn-ea"/>
              </a:rPr>
              <a:t>を正解値で推論していたことに気付き、精度確認を行いなおしたため、効果がある特徴量を時間内に見つけきれませんでした。</a:t>
            </a:r>
            <a:endParaRPr lang="en-US" altLang="ja-JP" sz="1200" dirty="0">
              <a:latin typeface="+mn-ea"/>
            </a:endParaRPr>
          </a:p>
          <a:p>
            <a:pPr>
              <a:lnSpc>
                <a:spcPct val="150000"/>
              </a:lnSpc>
            </a:pPr>
            <a:r>
              <a:rPr lang="ja-JP" altLang="en-US" sz="1200" dirty="0">
                <a:latin typeface="+mn-ea"/>
              </a:rPr>
              <a:t>ただし、３つの目的変数の予測精度向上のために、仮説を検証し様々な施策を行うことが出来ました。</a:t>
            </a:r>
            <a:endParaRPr lang="en-US" altLang="ja-JP" sz="1200" dirty="0">
              <a:latin typeface="+mn-ea"/>
            </a:endParaRPr>
          </a:p>
          <a:p>
            <a:pPr>
              <a:lnSpc>
                <a:spcPct val="150000"/>
              </a:lnSpc>
            </a:pPr>
            <a:r>
              <a:rPr lang="ja-JP" altLang="en-US" sz="1200" dirty="0">
                <a:latin typeface="+mn-ea"/>
              </a:rPr>
              <a:t>焦りましたが、最後まで粘ってよかったです。</a:t>
            </a:r>
            <a:endParaRPr lang="en-US" altLang="ja-JP" sz="1200" dirty="0">
              <a:latin typeface="+mn-ea"/>
            </a:endParaRP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29</a:t>
            </a:fld>
            <a:endParaRPr kumimoji="1" lang="ja-JP" altLang="en-US"/>
          </a:p>
        </p:txBody>
      </p:sp>
    </p:spTree>
    <p:extLst>
      <p:ext uri="{BB962C8B-B14F-4D97-AF65-F5344CB8AC3E}">
        <p14:creationId xmlns:p14="http://schemas.microsoft.com/office/powerpoint/2010/main" val="655176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成果物概要です。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3</a:t>
            </a:fld>
            <a:endParaRPr kumimoji="1" lang="ja-JP" altLang="en-US"/>
          </a:p>
        </p:txBody>
      </p:sp>
    </p:spTree>
    <p:extLst>
      <p:ext uri="{BB962C8B-B14F-4D97-AF65-F5344CB8AC3E}">
        <p14:creationId xmlns:p14="http://schemas.microsoft.com/office/powerpoint/2010/main" val="8950558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spc="655" dirty="0">
                <a:solidFill>
                  <a:schemeClr val="bg1"/>
                </a:solidFill>
                <a:ea typeface="筑紫明朝"/>
              </a:rPr>
              <a:t>ご</a:t>
            </a:r>
            <a:r>
              <a:rPr lang="ja-JP" altLang="en-US" sz="1200" spc="655" dirty="0">
                <a:solidFill>
                  <a:schemeClr val="bg1"/>
                </a:solidFill>
                <a:ea typeface="筑紫明朝"/>
              </a:rPr>
              <a:t>清聴ありがとうござい</a:t>
            </a:r>
            <a:r>
              <a:rPr lang="en-US" altLang="ja-JP" sz="1200" spc="655" dirty="0" err="1">
                <a:solidFill>
                  <a:schemeClr val="bg1"/>
                </a:solidFill>
                <a:ea typeface="筑紫明朝"/>
              </a:rPr>
              <a:t>ます</a:t>
            </a:r>
            <a:endParaRPr lang="en-US" altLang="ja-JP" sz="1200" spc="655" dirty="0">
              <a:solidFill>
                <a:schemeClr val="bg1"/>
              </a:solidFill>
              <a:ea typeface="筑紫明朝"/>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30</a:t>
            </a:fld>
            <a:endParaRPr kumimoji="1" lang="ja-JP" altLang="en-US"/>
          </a:p>
        </p:txBody>
      </p:sp>
    </p:spTree>
    <p:extLst>
      <p:ext uri="{BB962C8B-B14F-4D97-AF65-F5344CB8AC3E}">
        <p14:creationId xmlns:p14="http://schemas.microsoft.com/office/powerpoint/2010/main" val="38699805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205D41-A11E-413A-9D97-8705839C13D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007450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No</a:t>
            </a:r>
            <a:r>
              <a:rPr kumimoji="1" lang="ja-JP" altLang="en-US" dirty="0"/>
              <a:t>ｘのモデル構成です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205D41-A11E-413A-9D97-8705839C13D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8296306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CO</a:t>
            </a:r>
            <a:r>
              <a:rPr kumimoji="1" lang="ja-JP" altLang="en-US" dirty="0"/>
              <a:t>のモデル構成です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205D41-A11E-413A-9D97-8705839C13D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41600178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ベンゼンのモデル構成です</a:t>
            </a:r>
            <a:endParaRPr kumimoji="1" lang="en-US" altLang="ja-JP"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205D41-A11E-413A-9D97-8705839C13D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4903054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36</a:t>
            </a:fld>
            <a:endParaRPr kumimoji="1" lang="ja-JP" altLang="en-US"/>
          </a:p>
        </p:txBody>
      </p:sp>
    </p:spTree>
    <p:extLst>
      <p:ext uri="{BB962C8B-B14F-4D97-AF65-F5344CB8AC3E}">
        <p14:creationId xmlns:p14="http://schemas.microsoft.com/office/powerpoint/2010/main" val="41513734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40</a:t>
            </a:fld>
            <a:endParaRPr kumimoji="1" lang="ja-JP" altLang="en-US"/>
          </a:p>
        </p:txBody>
      </p:sp>
    </p:spTree>
    <p:extLst>
      <p:ext uri="{BB962C8B-B14F-4D97-AF65-F5344CB8AC3E}">
        <p14:creationId xmlns:p14="http://schemas.microsoft.com/office/powerpoint/2010/main" val="9172201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205D41-A11E-413A-9D97-8705839C13D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378101830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205D41-A11E-413A-9D97-8705839C13D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3584131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改めまして、私が選択した課題テーマは、テーブルデータの６、「大気汚染測定値の予測」です。</a:t>
            </a:r>
            <a:endParaRPr kumimoji="1" lang="en-US" altLang="ja-JP" dirty="0"/>
          </a:p>
          <a:p>
            <a:pPr algn="l">
              <a:defRPr/>
            </a:pPr>
            <a:r>
              <a:rPr kumimoji="1" lang="ja-JP" altLang="en-US" b="0" dirty="0">
                <a:latin typeface="游ゴシック" panose="020B0400000000000000" pitchFamily="50" charset="-128"/>
              </a:rPr>
              <a:t>データは、</a:t>
            </a:r>
            <a:r>
              <a:rPr lang="en-US" altLang="ja-JP" sz="1200" b="0" dirty="0">
                <a:solidFill>
                  <a:schemeClr val="bg1"/>
                </a:solidFill>
                <a:latin typeface="游ゴシック" panose="020B0400000000000000" pitchFamily="50" charset="-128"/>
                <a:ea typeface="游ゴシック" panose="020B0400000000000000" pitchFamily="50" charset="-128"/>
              </a:rPr>
              <a:t>Kaggle</a:t>
            </a:r>
            <a:r>
              <a:rPr lang="ja-JP" altLang="en-US" sz="1200" b="0" dirty="0">
                <a:solidFill>
                  <a:schemeClr val="bg1"/>
                </a:solidFill>
                <a:latin typeface="游ゴシック" panose="020B0400000000000000" pitchFamily="50" charset="-128"/>
                <a:ea typeface="+mj-ea"/>
              </a:rPr>
              <a:t>のコンペ、</a:t>
            </a:r>
            <a:r>
              <a:rPr lang="en-US" altLang="ja-JP" sz="1200" b="0" dirty="0">
                <a:solidFill>
                  <a:schemeClr val="bg1"/>
                </a:solidFill>
                <a:latin typeface="游ゴシック" panose="020B0400000000000000" pitchFamily="50" charset="-128"/>
                <a:ea typeface="游ゴシック" panose="020B0400000000000000" pitchFamily="50" charset="-128"/>
              </a:rPr>
              <a:t>Tabular Playground Series - Jul 2021</a:t>
            </a:r>
            <a:r>
              <a:rPr lang="ja-JP" altLang="en-US" sz="1200" b="0" dirty="0">
                <a:solidFill>
                  <a:schemeClr val="bg1"/>
                </a:solidFill>
                <a:latin typeface="游ゴシック" panose="020B0400000000000000" pitchFamily="50" charset="-128"/>
                <a:ea typeface="+mj-ea"/>
              </a:rPr>
              <a:t>を利用しました。</a:t>
            </a:r>
            <a:endParaRPr lang="en-US" altLang="ja-JP" sz="1200" b="0" dirty="0">
              <a:solidFill>
                <a:schemeClr val="bg1"/>
              </a:solidFill>
              <a:latin typeface="游ゴシック" panose="020B0400000000000000" pitchFamily="50" charset="-128"/>
              <a:ea typeface="游ゴシック" panose="020B0400000000000000" pitchFamily="50" charset="-128"/>
            </a:endParaRPr>
          </a:p>
          <a:p>
            <a:pPr algn="l">
              <a:defRPr/>
            </a:pPr>
            <a:r>
              <a:rPr lang="ja-JP" altLang="en-US" sz="1200" dirty="0">
                <a:solidFill>
                  <a:srgbClr val="000000">
                    <a:alpha val="80000"/>
                  </a:srgbClr>
                </a:solidFill>
                <a:latin typeface="游ゴシック" panose="020B0400000000000000" pitchFamily="50" charset="-128"/>
                <a:ea typeface="ＭＳ 明朝" panose="02020609040205080304" pitchFamily="17" charset="-128"/>
              </a:rPr>
              <a:t>課題タスクは、</a:t>
            </a:r>
            <a:r>
              <a:rPr lang="ja-JP" altLang="en-US" sz="1200" dirty="0">
                <a:solidFill>
                  <a:srgbClr val="000000">
                    <a:alpha val="80000"/>
                  </a:srgbClr>
                </a:solidFill>
                <a:latin typeface="+mn-ea"/>
                <a:ea typeface="+mn-ea"/>
              </a:rPr>
              <a:t>説明変数（気温、絶対湿度、相対湿度、センサーデータ５つ）を用いて、</a:t>
            </a:r>
            <a:endParaRPr lang="en-US" altLang="ja-JP" sz="1200" dirty="0">
              <a:solidFill>
                <a:srgbClr val="000000">
                  <a:alpha val="80000"/>
                </a:srgbClr>
              </a:solidFill>
              <a:latin typeface="+mn-ea"/>
              <a:ea typeface="+mn-ea"/>
            </a:endParaRPr>
          </a:p>
          <a:p>
            <a:pPr algn="l">
              <a:defRPr/>
            </a:pPr>
            <a:r>
              <a:rPr lang="ja-JP" altLang="en-US" sz="1200" dirty="0">
                <a:solidFill>
                  <a:srgbClr val="000000">
                    <a:alpha val="80000"/>
                  </a:srgbClr>
                </a:solidFill>
                <a:latin typeface="+mn-ea"/>
                <a:ea typeface="+mn-ea"/>
              </a:rPr>
              <a:t>目的変数３種類</a:t>
            </a:r>
            <a:r>
              <a:rPr lang="en-US" altLang="ja-JP" sz="1200" dirty="0">
                <a:solidFill>
                  <a:srgbClr val="000000">
                    <a:alpha val="80000"/>
                  </a:srgbClr>
                </a:solidFill>
                <a:latin typeface="+mn-ea"/>
                <a:ea typeface="+mn-ea"/>
              </a:rPr>
              <a:t>(</a:t>
            </a:r>
            <a:r>
              <a:rPr lang="en-US" altLang="ja-JP" sz="1200" dirty="0" err="1">
                <a:solidFill>
                  <a:srgbClr val="000000">
                    <a:alpha val="80000"/>
                  </a:srgbClr>
                </a:solidFill>
                <a:latin typeface="+mn-ea"/>
                <a:ea typeface="+mn-ea"/>
              </a:rPr>
              <a:t>CO,NOx</a:t>
            </a:r>
            <a:r>
              <a:rPr lang="en-US" altLang="ja-JP" sz="1200" dirty="0">
                <a:solidFill>
                  <a:srgbClr val="000000">
                    <a:alpha val="80000"/>
                  </a:srgbClr>
                </a:solidFill>
                <a:latin typeface="+mn-ea"/>
                <a:ea typeface="+mn-ea"/>
              </a:rPr>
              <a:t>,</a:t>
            </a:r>
            <a:r>
              <a:rPr lang="ja-JP" altLang="en-US" sz="1200" dirty="0">
                <a:solidFill>
                  <a:srgbClr val="000000">
                    <a:alpha val="80000"/>
                  </a:srgbClr>
                </a:solidFill>
                <a:latin typeface="+mn-ea"/>
                <a:ea typeface="+mn-ea"/>
              </a:rPr>
              <a:t>ベンゼン</a:t>
            </a:r>
            <a:r>
              <a:rPr lang="en-US" altLang="ja-JP" sz="1200" dirty="0">
                <a:solidFill>
                  <a:srgbClr val="000000">
                    <a:alpha val="80000"/>
                  </a:srgbClr>
                </a:solidFill>
                <a:latin typeface="+mn-ea"/>
                <a:ea typeface="+mn-ea"/>
              </a:rPr>
              <a:t>)</a:t>
            </a:r>
            <a:r>
              <a:rPr lang="ja-JP" altLang="en-US" sz="1200" dirty="0">
                <a:solidFill>
                  <a:srgbClr val="000000">
                    <a:alpha val="80000"/>
                  </a:srgbClr>
                </a:solidFill>
                <a:latin typeface="+mn-ea"/>
                <a:ea typeface="+mn-ea"/>
              </a:rPr>
              <a:t>を予測することです。</a:t>
            </a:r>
            <a:endParaRPr lang="en-US" altLang="ja-JP" sz="1200" dirty="0">
              <a:solidFill>
                <a:srgbClr val="000000">
                  <a:alpha val="80000"/>
                </a:srgbClr>
              </a:solidFill>
              <a:latin typeface="+mn-ea"/>
              <a:ea typeface="+mn-ea"/>
            </a:endParaRPr>
          </a:p>
          <a:p>
            <a:pPr algn="l">
              <a:defRPr/>
            </a:pPr>
            <a:r>
              <a:rPr lang="ja-JP" altLang="en-US" sz="1200" b="0" dirty="0">
                <a:solidFill>
                  <a:srgbClr val="000000">
                    <a:alpha val="80000"/>
                  </a:srgbClr>
                </a:solidFill>
                <a:latin typeface="+mn-ea"/>
                <a:ea typeface="+mn-ea"/>
              </a:rPr>
              <a:t>テーマ概観としては、</a:t>
            </a:r>
            <a:r>
              <a:rPr lang="ja-JP" altLang="en-US" sz="1200" dirty="0">
                <a:effectLst/>
                <a:latin typeface="+mn-ea"/>
                <a:ea typeface="+mn-ea"/>
              </a:rPr>
              <a:t>これらの内容です。</a:t>
            </a:r>
            <a:endParaRPr lang="en-US" altLang="ja-JP" sz="1200" dirty="0">
              <a:effectLst/>
              <a:latin typeface="+mn-ea"/>
              <a:ea typeface="+mn-ea"/>
            </a:endParaRPr>
          </a:p>
          <a:p>
            <a:pPr algn="l">
              <a:defRPr/>
            </a:pPr>
            <a:r>
              <a:rPr lang="ja-JP" altLang="en-US" sz="1200" dirty="0">
                <a:effectLst/>
                <a:latin typeface="+mn-ea"/>
                <a:ea typeface="+mn-ea"/>
              </a:rPr>
              <a:t>これまで経験したこと、ぷらす興味もあり、今の自分の力で付加価値をつけることができると思いこのテーマを選択しました。</a:t>
            </a:r>
            <a:endParaRPr lang="en-US" altLang="ja-JP" sz="1200" dirty="0">
              <a:effectLst/>
              <a:latin typeface="+mn-ea"/>
              <a:ea typeface="+mn-ea"/>
            </a:endParaRPr>
          </a:p>
          <a:p>
            <a:pPr algn="l">
              <a:defRPr/>
            </a:pPr>
            <a:endParaRPr lang="en-US" altLang="ja-JP" sz="1200" b="0" dirty="0">
              <a:solidFill>
                <a:srgbClr val="000000">
                  <a:alpha val="80000"/>
                </a:srgbClr>
              </a:solidFill>
              <a:latin typeface="+mn-ea"/>
              <a:ea typeface="+mn-ea"/>
            </a:endParaRPr>
          </a:p>
          <a:p>
            <a:pPr algn="l">
              <a:defRPr/>
            </a:pPr>
            <a:endParaRPr lang="en-US" altLang="ja-JP" sz="1200" b="0" dirty="0">
              <a:solidFill>
                <a:schemeClr val="bg1"/>
              </a:solidFill>
              <a:latin typeface="游ゴシック" panose="020B0400000000000000" pitchFamily="50" charset="-128"/>
              <a:ea typeface="游ゴシック" panose="020B0400000000000000" pitchFamily="50" charset="-128"/>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4</a:t>
            </a:fld>
            <a:endParaRPr kumimoji="1" lang="ja-JP" altLang="en-US"/>
          </a:p>
        </p:txBody>
      </p:sp>
    </p:spTree>
    <p:extLst>
      <p:ext uri="{BB962C8B-B14F-4D97-AF65-F5344CB8AC3E}">
        <p14:creationId xmlns:p14="http://schemas.microsoft.com/office/powerpoint/2010/main" val="10996788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実際のテーブルデータです。</a:t>
            </a:r>
            <a:endParaRPr kumimoji="1" lang="en-US" altLang="ja-JP" dirty="0"/>
          </a:p>
          <a:p>
            <a:r>
              <a:rPr kumimoji="1" lang="en-US" altLang="ja-JP" dirty="0"/>
              <a:t>Train.csv</a:t>
            </a:r>
            <a:r>
              <a:rPr kumimoji="1" lang="ja-JP" altLang="en-US" dirty="0"/>
              <a:t>の元データでは、説明変数、目的変数の内訳はこのようになっています。</a:t>
            </a:r>
            <a:endParaRPr kumimoji="1" lang="en-US" altLang="ja-JP" dirty="0"/>
          </a:p>
          <a:p>
            <a:r>
              <a:rPr kumimoji="1" lang="ja-JP" altLang="en-US" dirty="0"/>
              <a:t>目的変数は、３つです。</a:t>
            </a:r>
            <a:endParaRPr kumimoji="1" lang="en-US" altLang="ja-JP" dirty="0"/>
          </a:p>
          <a:p>
            <a:r>
              <a:rPr kumimoji="1" lang="en-US" altLang="ja-JP" dirty="0"/>
              <a:t>Train.csv</a:t>
            </a:r>
            <a:r>
              <a:rPr kumimoji="1" lang="ja-JP" altLang="en-US" dirty="0"/>
              <a:t>と</a:t>
            </a:r>
            <a:r>
              <a:rPr kumimoji="1" lang="en-US" altLang="ja-JP" dirty="0"/>
              <a:t>test.csv</a:t>
            </a:r>
            <a:r>
              <a:rPr kumimoji="1" lang="ja-JP" altLang="en-US" dirty="0"/>
              <a:t>は時間軸が間を挟まない連続のデータとなっています。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5</a:t>
            </a:fld>
            <a:endParaRPr kumimoji="1" lang="ja-JP" altLang="en-US"/>
          </a:p>
        </p:txBody>
      </p:sp>
    </p:spTree>
    <p:extLst>
      <p:ext uri="{BB962C8B-B14F-4D97-AF65-F5344CB8AC3E}">
        <p14:creationId xmlns:p14="http://schemas.microsoft.com/office/powerpoint/2010/main" val="3695947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ビジネスでの</a:t>
            </a:r>
            <a:r>
              <a:rPr kumimoji="1" lang="en-US" altLang="ja-JP" dirty="0"/>
              <a:t>AI</a:t>
            </a:r>
            <a:r>
              <a:rPr kumimoji="1" lang="ja-JP" altLang="en-US" dirty="0"/>
              <a:t>モデル企画です。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6</a:t>
            </a:fld>
            <a:endParaRPr kumimoji="1" lang="ja-JP" altLang="en-US"/>
          </a:p>
        </p:txBody>
      </p:sp>
    </p:spTree>
    <p:extLst>
      <p:ext uri="{BB962C8B-B14F-4D97-AF65-F5344CB8AC3E}">
        <p14:creationId xmlns:p14="http://schemas.microsoft.com/office/powerpoint/2010/main" val="3817377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AI</a:t>
            </a:r>
            <a:r>
              <a:rPr kumimoji="1" lang="ja-JP" altLang="en-US" dirty="0"/>
              <a:t>モデル企画の構成要素です。</a:t>
            </a:r>
            <a:endParaRPr kumimoji="1" lang="en-US" altLang="ja-JP" dirty="0"/>
          </a:p>
          <a:p>
            <a:pPr marL="0" indent="0">
              <a:spcBef>
                <a:spcPts val="0"/>
              </a:spcBef>
              <a:buNone/>
            </a:pPr>
            <a:r>
              <a:rPr kumimoji="1" lang="ja-JP" altLang="en-US" dirty="0"/>
              <a:t>先ほど説明したとおり３種類の大気汚染測定値の予測を行っていきます。</a:t>
            </a:r>
            <a:endParaRPr kumimoji="1" lang="en-US" altLang="ja-JP" dirty="0"/>
          </a:p>
          <a:p>
            <a:endParaRPr kumimoji="1" lang="en-US" altLang="ja-JP" dirty="0"/>
          </a:p>
          <a:p>
            <a:r>
              <a:rPr kumimoji="1" lang="ja-JP" altLang="en-US" dirty="0"/>
              <a:t>使用した</a:t>
            </a:r>
            <a:r>
              <a:rPr kumimoji="1" lang="en-US" altLang="ja-JP" dirty="0"/>
              <a:t>AI</a:t>
            </a:r>
            <a:r>
              <a:rPr kumimoji="1" lang="ja-JP" altLang="en-US" dirty="0"/>
              <a:t>技術は、メインではこの３つのアルゴリズムです。</a:t>
            </a:r>
            <a:endParaRPr kumimoji="1" lang="en-US" altLang="ja-JP" dirty="0"/>
          </a:p>
          <a:p>
            <a:endParaRPr kumimoji="1" lang="en-US" altLang="ja-JP" dirty="0"/>
          </a:p>
          <a:p>
            <a:r>
              <a:rPr kumimoji="1" lang="ja-JP" altLang="en-US" dirty="0"/>
              <a:t>データの前処理をしています。</a:t>
            </a:r>
            <a:endParaRPr kumimoji="1" lang="en-US" altLang="ja-JP" dirty="0"/>
          </a:p>
          <a:p>
            <a:endParaRPr kumimoji="1" lang="en-US" altLang="ja-JP" dirty="0"/>
          </a:p>
          <a:p>
            <a:r>
              <a:rPr kumimoji="1" lang="ja-JP" altLang="en-US" dirty="0"/>
              <a:t>評価指標は、</a:t>
            </a:r>
            <a:r>
              <a:rPr kumimoji="1" lang="en-US" altLang="ja-JP" dirty="0"/>
              <a:t>AI</a:t>
            </a:r>
            <a:r>
              <a:rPr kumimoji="1" lang="ja-JP" altLang="en-US" dirty="0"/>
              <a:t>モデル上では、誤差</a:t>
            </a:r>
            <a:r>
              <a:rPr lang="en-US" altLang="ja-JP" sz="1200" dirty="0">
                <a:latin typeface="+mn-ea"/>
              </a:rPr>
              <a:t>RMSLE</a:t>
            </a:r>
            <a:r>
              <a:rPr kumimoji="1" lang="ja-JP" altLang="en-US" dirty="0"/>
              <a:t>があげられます。</a:t>
            </a:r>
            <a:endParaRPr kumimoji="1" lang="en-US" altLang="ja-JP" dirty="0"/>
          </a:p>
          <a:p>
            <a:endParaRPr kumimoji="1" lang="en-US" altLang="ja-JP" dirty="0"/>
          </a:p>
          <a:p>
            <a:r>
              <a:rPr kumimoji="1" lang="en-US" altLang="ja-JP" dirty="0"/>
              <a:t>7,8,9</a:t>
            </a:r>
            <a:r>
              <a:rPr kumimoji="1" lang="ja-JP" altLang="en-US" dirty="0"/>
              <a:t>についてはここでは割愛させていただきます。</a:t>
            </a:r>
            <a:endParaRPr kumimoji="1" lang="en-US" altLang="ja-JP" dirty="0"/>
          </a:p>
          <a:p>
            <a:r>
              <a:rPr kumimoji="1" lang="ja-JP" altLang="en-US" dirty="0"/>
              <a:t>詳しい説明は、この後で行います。</a:t>
            </a:r>
            <a:endParaRPr kumimoji="1" lang="en-US" altLang="ja-JP" dirty="0"/>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7</a:t>
            </a:fld>
            <a:endParaRPr kumimoji="1" lang="ja-JP" altLang="en-US"/>
          </a:p>
        </p:txBody>
      </p:sp>
    </p:spTree>
    <p:extLst>
      <p:ext uri="{BB962C8B-B14F-4D97-AF65-F5344CB8AC3E}">
        <p14:creationId xmlns:p14="http://schemas.microsoft.com/office/powerpoint/2010/main" val="3609795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取り組みの概要です</a:t>
            </a:r>
          </a:p>
        </p:txBody>
      </p:sp>
      <p:sp>
        <p:nvSpPr>
          <p:cNvPr id="4" name="スライド番号プレースホルダー 3"/>
          <p:cNvSpPr>
            <a:spLocks noGrp="1"/>
          </p:cNvSpPr>
          <p:nvPr>
            <p:ph type="sldNum" sz="quarter" idx="5"/>
          </p:nvPr>
        </p:nvSpPr>
        <p:spPr/>
        <p:txBody>
          <a:bodyPr/>
          <a:lstStyle/>
          <a:p>
            <a:fld id="{0F205D41-A11E-413A-9D97-8705839C13D9}" type="slidenum">
              <a:rPr kumimoji="1" lang="ja-JP" altLang="en-US" smtClean="0"/>
              <a:t>8</a:t>
            </a:fld>
            <a:endParaRPr kumimoji="1" lang="ja-JP" altLang="en-US"/>
          </a:p>
        </p:txBody>
      </p:sp>
    </p:spTree>
    <p:extLst>
      <p:ext uri="{BB962C8B-B14F-4D97-AF65-F5344CB8AC3E}">
        <p14:creationId xmlns:p14="http://schemas.microsoft.com/office/powerpoint/2010/main" val="976573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仮説です。</a:t>
            </a:r>
            <a:endParaRPr kumimoji="1" lang="en-US" altLang="ja-JP" dirty="0"/>
          </a:p>
          <a:p>
            <a:r>
              <a:rPr kumimoji="1" lang="ja-JP" altLang="en-US" dirty="0"/>
              <a:t>論文から、目的変数である</a:t>
            </a:r>
            <a:r>
              <a:rPr kumimoji="1" lang="en-US" altLang="ja-JP" dirty="0"/>
              <a:t>CO</a:t>
            </a:r>
            <a:r>
              <a:rPr kumimoji="1" lang="ja-JP" altLang="en-US" dirty="0"/>
              <a:t>、ベンゼン、</a:t>
            </a:r>
            <a:r>
              <a:rPr kumimoji="1" lang="en-US" altLang="ja-JP" dirty="0"/>
              <a:t>NO</a:t>
            </a:r>
            <a:r>
              <a:rPr kumimoji="1" lang="ja-JP" altLang="en-US" dirty="0"/>
              <a:t>ｘ同士は正の相関があることがわかりました。</a:t>
            </a:r>
            <a:endParaRPr kumimoji="1" lang="en-US" altLang="ja-JP" dirty="0"/>
          </a:p>
          <a:p>
            <a:r>
              <a:rPr kumimoji="1" lang="ja-JP" altLang="en-US" dirty="0"/>
              <a:t>よって、特定の１つの目的変数を推論する場合、</a:t>
            </a:r>
            <a:endParaRPr kumimoji="1" lang="en-US" altLang="ja-JP" dirty="0"/>
          </a:p>
          <a:p>
            <a:r>
              <a:rPr kumimoji="1" lang="ja-JP" altLang="en-US" dirty="0"/>
              <a:t>他の２つの目的変数の予測値を説明変数として取り入れることが精度向上に繋がると考えました。</a:t>
            </a:r>
            <a:endParaRPr kumimoji="1" lang="en-US" altLang="ja-JP" dirty="0"/>
          </a:p>
          <a:p>
            <a:r>
              <a:rPr kumimoji="1" lang="ja-JP" altLang="en-US" dirty="0"/>
              <a:t>この仮説をもとに取り組んでいきました。</a:t>
            </a:r>
            <a:endParaRPr kumimoji="1" lang="en-US" altLang="ja-JP"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F205D41-A11E-413A-9D97-8705839C13D9}"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8295627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3/22/25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chart" Target="../charts/chart1.xml"/><Relationship Id="rId4" Type="http://schemas.openxmlformats.org/officeDocument/2006/relationships/image" Target="../media/image11.sv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chart" Target="../charts/chart4.xml"/><Relationship Id="rId4" Type="http://schemas.openxmlformats.org/officeDocument/2006/relationships/chart" Target="../charts/chart3.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0.pn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3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39.png"/><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1.svg"/><Relationship Id="rId7" Type="http://schemas.openxmlformats.org/officeDocument/2006/relationships/image" Target="../media/image20.sv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24.svg"/><Relationship Id="rId4" Type="http://schemas.openxmlformats.org/officeDocument/2006/relationships/image" Target="../media/image23.png"/><Relationship Id="rId9" Type="http://schemas.openxmlformats.org/officeDocument/2006/relationships/image" Target="../media/image22.svg"/></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7.xml"/><Relationship Id="rId5" Type="http://schemas.openxmlformats.org/officeDocument/2006/relationships/image" Target="../media/image42.png"/><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sp>
        <p:nvSpPr>
          <p:cNvPr id="4" name="AutoShape 4"/>
          <p:cNvSpPr/>
          <p:nvPr/>
        </p:nvSpPr>
        <p:spPr>
          <a:xfrm>
            <a:off x="-186085" y="3858986"/>
            <a:ext cx="8649300" cy="196851"/>
          </a:xfrm>
          <a:prstGeom prst="rect">
            <a:avLst/>
          </a:prstGeom>
          <a:solidFill>
            <a:srgbClr val="265386"/>
          </a:solidFill>
        </p:spPr>
      </p:sp>
      <p:sp>
        <p:nvSpPr>
          <p:cNvPr id="5" name="TextBox 5"/>
          <p:cNvSpPr txBox="1"/>
          <p:nvPr/>
        </p:nvSpPr>
        <p:spPr>
          <a:xfrm>
            <a:off x="11201400" y="876300"/>
            <a:ext cx="6729495" cy="1231106"/>
          </a:xfrm>
          <a:prstGeom prst="rect">
            <a:avLst/>
          </a:prstGeom>
        </p:spPr>
        <p:txBody>
          <a:bodyPr wrap="square" lIns="0" tIns="0" rIns="0" bIns="0" rtlCol="0" anchor="t">
            <a:spAutoFit/>
          </a:bodyPr>
          <a:lstStyle/>
          <a:p>
            <a:pPr>
              <a:lnSpc>
                <a:spcPts val="4816"/>
              </a:lnSpc>
            </a:pPr>
            <a:r>
              <a:rPr lang="en-US" sz="3600" spc="586" dirty="0" err="1">
                <a:latin typeface="+mn-ea"/>
              </a:rPr>
              <a:t>小林稔征</a:t>
            </a:r>
            <a:endParaRPr lang="en-US" sz="3600" spc="586" dirty="0">
              <a:latin typeface="+mn-ea"/>
            </a:endParaRPr>
          </a:p>
          <a:p>
            <a:pPr>
              <a:lnSpc>
                <a:spcPts val="4816"/>
              </a:lnSpc>
              <a:spcBef>
                <a:spcPct val="0"/>
              </a:spcBef>
            </a:pPr>
            <a:endParaRPr lang="en-US" sz="4013" spc="586" dirty="0">
              <a:solidFill>
                <a:srgbClr val="1B3342"/>
              </a:solidFill>
              <a:ea typeface="セザンヌ DB"/>
            </a:endParaRPr>
          </a:p>
        </p:txBody>
      </p:sp>
      <p:sp>
        <p:nvSpPr>
          <p:cNvPr id="6" name="TextBox 6"/>
          <p:cNvSpPr txBox="1"/>
          <p:nvPr/>
        </p:nvSpPr>
        <p:spPr>
          <a:xfrm>
            <a:off x="802864" y="984646"/>
            <a:ext cx="7660351" cy="2556597"/>
          </a:xfrm>
          <a:prstGeom prst="rect">
            <a:avLst/>
          </a:prstGeom>
        </p:spPr>
        <p:txBody>
          <a:bodyPr lIns="0" tIns="0" rIns="0" bIns="0" rtlCol="0" anchor="t">
            <a:spAutoFit/>
          </a:bodyPr>
          <a:lstStyle/>
          <a:p>
            <a:pPr>
              <a:lnSpc>
                <a:spcPts val="10440"/>
              </a:lnSpc>
            </a:pPr>
            <a:r>
              <a:rPr lang="en-US" sz="8000" spc="3262" dirty="0" err="1">
                <a:solidFill>
                  <a:srgbClr val="000000"/>
                </a:solidFill>
                <a:latin typeface="+mn-ea"/>
              </a:rPr>
              <a:t>大気汚染測定値の予測</a:t>
            </a:r>
            <a:endParaRPr lang="en-US" sz="8000" spc="3262" dirty="0">
              <a:solidFill>
                <a:srgbClr val="000000"/>
              </a:solidFill>
              <a:latin typeface="+mn-ea"/>
            </a:endParaRPr>
          </a:p>
        </p:txBody>
      </p:sp>
      <p:sp>
        <p:nvSpPr>
          <p:cNvPr id="7" name="TextBox 7"/>
          <p:cNvSpPr txBox="1"/>
          <p:nvPr/>
        </p:nvSpPr>
        <p:spPr>
          <a:xfrm>
            <a:off x="1143000" y="4629948"/>
            <a:ext cx="5258948" cy="525785"/>
          </a:xfrm>
          <a:prstGeom prst="rect">
            <a:avLst/>
          </a:prstGeom>
        </p:spPr>
        <p:txBody>
          <a:bodyPr lIns="0" tIns="0" rIns="0" bIns="0" rtlCol="0" anchor="t">
            <a:spAutoFit/>
          </a:bodyPr>
          <a:lstStyle/>
          <a:p>
            <a:pPr marL="0" lvl="0" indent="0" algn="l">
              <a:lnSpc>
                <a:spcPts val="4077"/>
              </a:lnSpc>
              <a:spcBef>
                <a:spcPct val="0"/>
              </a:spcBef>
            </a:pPr>
            <a:r>
              <a:rPr lang="en-US" sz="3600" u="none" spc="750" dirty="0">
                <a:solidFill>
                  <a:srgbClr val="1B3342"/>
                </a:solidFill>
                <a:latin typeface="+mn-ea"/>
              </a:rPr>
              <a:t>2022</a:t>
            </a:r>
            <a:r>
              <a:rPr lang="en-US" sz="3600" u="none" spc="750">
                <a:solidFill>
                  <a:srgbClr val="1B3342"/>
                </a:solidFill>
                <a:latin typeface="+mn-ea"/>
              </a:rPr>
              <a:t>年11月25日</a:t>
            </a:r>
            <a:endParaRPr lang="en-US" sz="3600" u="none" spc="750" dirty="0">
              <a:solidFill>
                <a:srgbClr val="1B3342"/>
              </a:solidFill>
              <a:latin typeface="+mn-ea"/>
            </a:endParaRPr>
          </a:p>
        </p:txBody>
      </p:sp>
      <p:grpSp>
        <p:nvGrpSpPr>
          <p:cNvPr id="8" name="Group 2">
            <a:extLst>
              <a:ext uri="{FF2B5EF4-FFF2-40B4-BE49-F238E27FC236}">
                <a16:creationId xmlns:a16="http://schemas.microsoft.com/office/drawing/2014/main" id="{EFFB9AE7-3BB2-ECA7-FEEA-663E1D99CA83}"/>
              </a:ext>
            </a:extLst>
          </p:cNvPr>
          <p:cNvGrpSpPr>
            <a:grpSpLocks noChangeAspect="1"/>
          </p:cNvGrpSpPr>
          <p:nvPr/>
        </p:nvGrpSpPr>
        <p:grpSpPr>
          <a:xfrm>
            <a:off x="4305822" y="5693355"/>
            <a:ext cx="13982178" cy="4767246"/>
            <a:chOff x="0" y="0"/>
            <a:chExt cx="8007350" cy="2730119"/>
          </a:xfrm>
        </p:grpSpPr>
        <p:sp>
          <p:nvSpPr>
            <p:cNvPr id="9" name="Freeform 3">
              <a:extLst>
                <a:ext uri="{FF2B5EF4-FFF2-40B4-BE49-F238E27FC236}">
                  <a16:creationId xmlns:a16="http://schemas.microsoft.com/office/drawing/2014/main" id="{323C8C2D-501E-AD93-44A2-0F3AECC30B6C}"/>
                </a:ext>
              </a:extLst>
            </p:cNvPr>
            <p:cNvSpPr/>
            <p:nvPr/>
          </p:nvSpPr>
          <p:spPr>
            <a:xfrm>
              <a:off x="0" y="0"/>
              <a:ext cx="8007350" cy="2730119"/>
            </a:xfrm>
            <a:custGeom>
              <a:avLst/>
              <a:gdLst/>
              <a:ahLst/>
              <a:cxnLst/>
              <a:rect l="l" t="t" r="r" b="b"/>
              <a:pathLst>
                <a:path w="8007350" h="2730119">
                  <a:moveTo>
                    <a:pt x="8007350" y="0"/>
                  </a:moveTo>
                  <a:lnTo>
                    <a:pt x="8007350" y="2730119"/>
                  </a:lnTo>
                  <a:lnTo>
                    <a:pt x="0" y="2730119"/>
                  </a:lnTo>
                  <a:lnTo>
                    <a:pt x="1220216" y="0"/>
                  </a:lnTo>
                  <a:lnTo>
                    <a:pt x="8007350" y="0"/>
                  </a:lnTo>
                  <a:close/>
                </a:path>
              </a:pathLst>
            </a:custGeom>
            <a:blipFill>
              <a:blip r:embed="rId3"/>
              <a:stretch>
                <a:fillRect t="-47612" b="-47612"/>
              </a:stretch>
            </a:blip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766492"/>
          </a:xfrm>
          <a:prstGeom prst="rect">
            <a:avLst/>
          </a:prstGeom>
        </p:spPr>
        <p:txBody>
          <a:bodyPr lIns="0" tIns="0" rIns="0" bIns="0" rtlCol="0" anchor="t">
            <a:spAutoFit/>
          </a:bodyPr>
          <a:lstStyle/>
          <a:p>
            <a:pPr marL="0" lvl="0" indent="0">
              <a:lnSpc>
                <a:spcPts val="6811"/>
              </a:lnSpc>
              <a:spcBef>
                <a:spcPct val="0"/>
              </a:spcBef>
            </a:pPr>
            <a:r>
              <a:rPr lang="ja-JP" altLang="en-US" sz="5199" spc="655" dirty="0">
                <a:solidFill>
                  <a:srgbClr val="13538A"/>
                </a:solidFill>
                <a:latin typeface="+mn-ea"/>
              </a:rPr>
              <a:t>取り組みの方向性</a:t>
            </a:r>
            <a:endParaRPr lang="en-US" altLang="ja-JP" sz="5199" spc="655" dirty="0">
              <a:solidFill>
                <a:srgbClr val="13538A"/>
              </a:solidFill>
              <a:latin typeface="+mn-ea"/>
            </a:endParaRPr>
          </a:p>
        </p:txBody>
      </p:sp>
      <p:pic>
        <p:nvPicPr>
          <p:cNvPr id="51" name="Picture 4">
            <a:extLst>
              <a:ext uri="{FF2B5EF4-FFF2-40B4-BE49-F238E27FC236}">
                <a16:creationId xmlns:a16="http://schemas.microsoft.com/office/drawing/2014/main" id="{6FCBFD76-00C2-E8F0-F2C8-33B16A24C9F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4490118" y="6393570"/>
            <a:ext cx="1232991" cy="1232991"/>
          </a:xfrm>
          <a:prstGeom prst="rect">
            <a:avLst/>
          </a:prstGeom>
        </p:spPr>
      </p:pic>
      <p:sp>
        <p:nvSpPr>
          <p:cNvPr id="3" name="AutoShape 2">
            <a:extLst>
              <a:ext uri="{FF2B5EF4-FFF2-40B4-BE49-F238E27FC236}">
                <a16:creationId xmlns:a16="http://schemas.microsoft.com/office/drawing/2014/main" id="{E155F57B-3CD4-2CAD-E92A-AB2A39102E0F}"/>
              </a:ext>
            </a:extLst>
          </p:cNvPr>
          <p:cNvSpPr/>
          <p:nvPr/>
        </p:nvSpPr>
        <p:spPr>
          <a:xfrm>
            <a:off x="4375773" y="5502565"/>
            <a:ext cx="4704146" cy="461170"/>
          </a:xfrm>
          <a:prstGeom prst="rect">
            <a:avLst/>
          </a:prstGeom>
          <a:solidFill>
            <a:srgbClr val="191919">
              <a:alpha val="4706"/>
            </a:srgbClr>
          </a:solidFill>
        </p:spPr>
      </p:sp>
      <p:pic>
        <p:nvPicPr>
          <p:cNvPr id="5" name="Picture 5">
            <a:extLst>
              <a:ext uri="{FF2B5EF4-FFF2-40B4-BE49-F238E27FC236}">
                <a16:creationId xmlns:a16="http://schemas.microsoft.com/office/drawing/2014/main" id="{B922967F-5963-A6C3-1B6D-37A53193D7F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04039" y="6481947"/>
            <a:ext cx="1371600" cy="1371600"/>
          </a:xfrm>
          <a:prstGeom prst="rect">
            <a:avLst/>
          </a:prstGeom>
        </p:spPr>
      </p:pic>
      <p:sp>
        <p:nvSpPr>
          <p:cNvPr id="7" name="正方形/長方形 6">
            <a:extLst>
              <a:ext uri="{FF2B5EF4-FFF2-40B4-BE49-F238E27FC236}">
                <a16:creationId xmlns:a16="http://schemas.microsoft.com/office/drawing/2014/main" id="{2978D9C8-FCB7-3E7B-033E-79A1B7A8C786}"/>
              </a:ext>
            </a:extLst>
          </p:cNvPr>
          <p:cNvSpPr/>
          <p:nvPr/>
        </p:nvSpPr>
        <p:spPr>
          <a:xfrm>
            <a:off x="381000" y="4964681"/>
            <a:ext cx="3244332" cy="18362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元データ特徴量</a:t>
            </a:r>
            <a:endParaRPr kumimoji="1" lang="en-US" altLang="ja-JP"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＋加工特徴量</a:t>
            </a:r>
            <a:endParaRPr kumimoji="1" lang="en-US" altLang="ja-JP"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p:txBody>
      </p:sp>
      <p:sp>
        <p:nvSpPr>
          <p:cNvPr id="60" name="テキスト ボックス 59">
            <a:extLst>
              <a:ext uri="{FF2B5EF4-FFF2-40B4-BE49-F238E27FC236}">
                <a16:creationId xmlns:a16="http://schemas.microsoft.com/office/drawing/2014/main" id="{24D94B41-B100-0971-866E-CD6BCCD1E265}"/>
              </a:ext>
            </a:extLst>
          </p:cNvPr>
          <p:cNvSpPr txBox="1"/>
          <p:nvPr/>
        </p:nvSpPr>
        <p:spPr>
          <a:xfrm>
            <a:off x="8713681" y="464412"/>
            <a:ext cx="6126164"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36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ja-JP" altLang="en-US" sz="36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目的変数</a:t>
            </a:r>
            <a:r>
              <a:rPr kumimoji="1" lang="en-US" altLang="ja-JP" sz="36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CO</a:t>
            </a:r>
            <a:r>
              <a:rPr kumimoji="1" lang="ja-JP" altLang="en-US" sz="36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を推論する</a:t>
            </a:r>
            <a:r>
              <a:rPr kumimoji="1" lang="ja-JP" altLang="en-US" sz="3600" dirty="0">
                <a:solidFill>
                  <a:prstClr val="black"/>
                </a:solidFill>
                <a:latin typeface="Calibri"/>
                <a:ea typeface="ＭＳ Ｐゴシック" panose="020B0600070205080204" pitchFamily="50" charset="-128"/>
              </a:rPr>
              <a:t>場合</a:t>
            </a:r>
            <a:endParaRPr kumimoji="1" lang="ja-JP" altLang="en-US" sz="36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12" name="楕円 11">
            <a:extLst>
              <a:ext uri="{FF2B5EF4-FFF2-40B4-BE49-F238E27FC236}">
                <a16:creationId xmlns:a16="http://schemas.microsoft.com/office/drawing/2014/main" id="{F2F03F60-AFEC-ED65-8022-EDFD770A25ED}"/>
              </a:ext>
            </a:extLst>
          </p:cNvPr>
          <p:cNvSpPr/>
          <p:nvPr/>
        </p:nvSpPr>
        <p:spPr>
          <a:xfrm>
            <a:off x="4932627" y="4076541"/>
            <a:ext cx="2911203" cy="83519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アルゴリズム選定</a:t>
            </a:r>
          </a:p>
        </p:txBody>
      </p:sp>
      <p:sp>
        <p:nvSpPr>
          <p:cNvPr id="13" name="AutoShape 2">
            <a:extLst>
              <a:ext uri="{FF2B5EF4-FFF2-40B4-BE49-F238E27FC236}">
                <a16:creationId xmlns:a16="http://schemas.microsoft.com/office/drawing/2014/main" id="{EC5C36A2-9AE3-5FB3-3CB9-BE749F358CA7}"/>
              </a:ext>
            </a:extLst>
          </p:cNvPr>
          <p:cNvSpPr/>
          <p:nvPr/>
        </p:nvSpPr>
        <p:spPr>
          <a:xfrm rot="5400000">
            <a:off x="704058" y="5676230"/>
            <a:ext cx="6776331" cy="540211"/>
          </a:xfrm>
          <a:prstGeom prst="rect">
            <a:avLst/>
          </a:prstGeom>
          <a:solidFill>
            <a:srgbClr val="191919">
              <a:alpha val="4706"/>
            </a:srgbClr>
          </a:solidFill>
        </p:spPr>
      </p:sp>
      <p:sp>
        <p:nvSpPr>
          <p:cNvPr id="15" name="AutoShape 2">
            <a:extLst>
              <a:ext uri="{FF2B5EF4-FFF2-40B4-BE49-F238E27FC236}">
                <a16:creationId xmlns:a16="http://schemas.microsoft.com/office/drawing/2014/main" id="{7C18AC1A-630A-65EB-9C9A-51EC7B4C8A53}"/>
              </a:ext>
            </a:extLst>
          </p:cNvPr>
          <p:cNvSpPr/>
          <p:nvPr/>
        </p:nvSpPr>
        <p:spPr>
          <a:xfrm>
            <a:off x="4375772" y="2570855"/>
            <a:ext cx="540212" cy="461170"/>
          </a:xfrm>
          <a:prstGeom prst="rect">
            <a:avLst/>
          </a:prstGeom>
          <a:solidFill>
            <a:srgbClr val="191919">
              <a:alpha val="4706"/>
            </a:srgbClr>
          </a:solidFill>
        </p:spPr>
      </p:sp>
      <p:pic>
        <p:nvPicPr>
          <p:cNvPr id="18" name="Picture 3">
            <a:extLst>
              <a:ext uri="{FF2B5EF4-FFF2-40B4-BE49-F238E27FC236}">
                <a16:creationId xmlns:a16="http://schemas.microsoft.com/office/drawing/2014/main" id="{6ACA92BA-1645-C3BB-1312-588FDEB1345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5400000">
            <a:off x="8546518" y="5067300"/>
            <a:ext cx="1371600" cy="1371600"/>
          </a:xfrm>
          <a:prstGeom prst="rect">
            <a:avLst/>
          </a:prstGeom>
        </p:spPr>
      </p:pic>
      <p:sp>
        <p:nvSpPr>
          <p:cNvPr id="24" name="AutoShape 2">
            <a:extLst>
              <a:ext uri="{FF2B5EF4-FFF2-40B4-BE49-F238E27FC236}">
                <a16:creationId xmlns:a16="http://schemas.microsoft.com/office/drawing/2014/main" id="{8F812850-4E71-6530-6811-833CF6D84195}"/>
              </a:ext>
            </a:extLst>
          </p:cNvPr>
          <p:cNvSpPr/>
          <p:nvPr/>
        </p:nvSpPr>
        <p:spPr>
          <a:xfrm>
            <a:off x="9918118" y="8921956"/>
            <a:ext cx="532666" cy="461170"/>
          </a:xfrm>
          <a:prstGeom prst="rect">
            <a:avLst/>
          </a:prstGeom>
          <a:solidFill>
            <a:srgbClr val="191919">
              <a:alpha val="4706"/>
            </a:srgbClr>
          </a:solidFill>
        </p:spPr>
      </p:sp>
      <p:sp>
        <p:nvSpPr>
          <p:cNvPr id="25" name="AutoShape 2">
            <a:extLst>
              <a:ext uri="{FF2B5EF4-FFF2-40B4-BE49-F238E27FC236}">
                <a16:creationId xmlns:a16="http://schemas.microsoft.com/office/drawing/2014/main" id="{68386BFC-1EE0-9EE3-844D-F7C70EA01EAE}"/>
              </a:ext>
            </a:extLst>
          </p:cNvPr>
          <p:cNvSpPr/>
          <p:nvPr/>
        </p:nvSpPr>
        <p:spPr>
          <a:xfrm rot="5400000">
            <a:off x="9690752" y="8141507"/>
            <a:ext cx="1998175" cy="540211"/>
          </a:xfrm>
          <a:prstGeom prst="rect">
            <a:avLst/>
          </a:prstGeom>
          <a:solidFill>
            <a:srgbClr val="191919">
              <a:alpha val="4706"/>
            </a:srgbClr>
          </a:solidFill>
        </p:spPr>
      </p:sp>
      <p:sp>
        <p:nvSpPr>
          <p:cNvPr id="30" name="AutoShape 2">
            <a:extLst>
              <a:ext uri="{FF2B5EF4-FFF2-40B4-BE49-F238E27FC236}">
                <a16:creationId xmlns:a16="http://schemas.microsoft.com/office/drawing/2014/main" id="{F6462B18-1C3B-26E5-DBF6-4CEBC1342E85}"/>
              </a:ext>
            </a:extLst>
          </p:cNvPr>
          <p:cNvSpPr/>
          <p:nvPr/>
        </p:nvSpPr>
        <p:spPr>
          <a:xfrm>
            <a:off x="7417439" y="2661792"/>
            <a:ext cx="3033343" cy="461170"/>
          </a:xfrm>
          <a:prstGeom prst="rect">
            <a:avLst/>
          </a:prstGeom>
          <a:solidFill>
            <a:srgbClr val="191919">
              <a:alpha val="4706"/>
            </a:srgbClr>
          </a:solidFill>
        </p:spPr>
      </p:sp>
      <p:sp>
        <p:nvSpPr>
          <p:cNvPr id="33" name="AutoShape 2">
            <a:extLst>
              <a:ext uri="{FF2B5EF4-FFF2-40B4-BE49-F238E27FC236}">
                <a16:creationId xmlns:a16="http://schemas.microsoft.com/office/drawing/2014/main" id="{6E119C04-F7FE-0A53-3475-1F1400B4DCB3}"/>
              </a:ext>
            </a:extLst>
          </p:cNvPr>
          <p:cNvSpPr/>
          <p:nvPr/>
        </p:nvSpPr>
        <p:spPr>
          <a:xfrm rot="5400000">
            <a:off x="9740181" y="3339501"/>
            <a:ext cx="1858932" cy="437731"/>
          </a:xfrm>
          <a:prstGeom prst="rect">
            <a:avLst/>
          </a:prstGeom>
          <a:solidFill>
            <a:srgbClr val="191919">
              <a:alpha val="4706"/>
            </a:srgbClr>
          </a:solidFill>
        </p:spPr>
      </p:sp>
      <p:pic>
        <p:nvPicPr>
          <p:cNvPr id="34" name="Picture 5">
            <a:extLst>
              <a:ext uri="{FF2B5EF4-FFF2-40B4-BE49-F238E27FC236}">
                <a16:creationId xmlns:a16="http://schemas.microsoft.com/office/drawing/2014/main" id="{46CC68A2-B9E8-188F-1DA6-11666B13E60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10800000">
            <a:off x="9983847" y="3802032"/>
            <a:ext cx="1371600" cy="1371600"/>
          </a:xfrm>
          <a:prstGeom prst="rect">
            <a:avLst/>
          </a:prstGeom>
        </p:spPr>
      </p:pic>
      <p:sp>
        <p:nvSpPr>
          <p:cNvPr id="36" name="AutoShape 2">
            <a:extLst>
              <a:ext uri="{FF2B5EF4-FFF2-40B4-BE49-F238E27FC236}">
                <a16:creationId xmlns:a16="http://schemas.microsoft.com/office/drawing/2014/main" id="{E32564CC-2113-9092-90F1-2F3A0A5720AB}"/>
              </a:ext>
            </a:extLst>
          </p:cNvPr>
          <p:cNvSpPr/>
          <p:nvPr/>
        </p:nvSpPr>
        <p:spPr>
          <a:xfrm rot="2943005">
            <a:off x="11165821" y="7229935"/>
            <a:ext cx="3056603" cy="461170"/>
          </a:xfrm>
          <a:prstGeom prst="rect">
            <a:avLst/>
          </a:prstGeom>
          <a:solidFill>
            <a:srgbClr val="191919">
              <a:alpha val="4706"/>
            </a:srgbClr>
          </a:solidFill>
        </p:spPr>
      </p:sp>
      <p:pic>
        <p:nvPicPr>
          <p:cNvPr id="37" name="Picture 4">
            <a:extLst>
              <a:ext uri="{FF2B5EF4-FFF2-40B4-BE49-F238E27FC236}">
                <a16:creationId xmlns:a16="http://schemas.microsoft.com/office/drawing/2014/main" id="{B1193BBE-E9FD-5E4F-ABF3-F58A7D1274C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8006531">
            <a:off x="13121873" y="8089103"/>
            <a:ext cx="1232991" cy="1232991"/>
          </a:xfrm>
          <a:prstGeom prst="rect">
            <a:avLst/>
          </a:prstGeom>
        </p:spPr>
      </p:pic>
      <p:sp>
        <p:nvSpPr>
          <p:cNvPr id="38" name="正方形/長方形 37">
            <a:extLst>
              <a:ext uri="{FF2B5EF4-FFF2-40B4-BE49-F238E27FC236}">
                <a16:creationId xmlns:a16="http://schemas.microsoft.com/office/drawing/2014/main" id="{EA31ABFE-4105-6C7F-5032-6D99F5789F0C}"/>
              </a:ext>
            </a:extLst>
          </p:cNvPr>
          <p:cNvSpPr/>
          <p:nvPr/>
        </p:nvSpPr>
        <p:spPr>
          <a:xfrm>
            <a:off x="14299010" y="7957502"/>
            <a:ext cx="1659409" cy="1734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外れ値処理、異常値処理</a:t>
            </a:r>
          </a:p>
        </p:txBody>
      </p:sp>
      <p:sp>
        <p:nvSpPr>
          <p:cNvPr id="40" name="AutoShape 2">
            <a:extLst>
              <a:ext uri="{FF2B5EF4-FFF2-40B4-BE49-F238E27FC236}">
                <a16:creationId xmlns:a16="http://schemas.microsoft.com/office/drawing/2014/main" id="{F369CC43-5D0B-C83F-D6BA-EABE93185563}"/>
              </a:ext>
            </a:extLst>
          </p:cNvPr>
          <p:cNvSpPr/>
          <p:nvPr/>
        </p:nvSpPr>
        <p:spPr>
          <a:xfrm rot="5400000">
            <a:off x="14799113" y="4197852"/>
            <a:ext cx="609600" cy="540211"/>
          </a:xfrm>
          <a:prstGeom prst="rect">
            <a:avLst/>
          </a:prstGeom>
          <a:solidFill>
            <a:srgbClr val="191919">
              <a:alpha val="4706"/>
            </a:srgbClr>
          </a:solidFill>
        </p:spPr>
      </p:sp>
      <p:sp>
        <p:nvSpPr>
          <p:cNvPr id="41" name="正方形/長方形 40">
            <a:extLst>
              <a:ext uri="{FF2B5EF4-FFF2-40B4-BE49-F238E27FC236}">
                <a16:creationId xmlns:a16="http://schemas.microsoft.com/office/drawing/2014/main" id="{6F8494FC-84E8-11B4-34C5-99FCD480CE52}"/>
              </a:ext>
            </a:extLst>
          </p:cNvPr>
          <p:cNvSpPr/>
          <p:nvPr/>
        </p:nvSpPr>
        <p:spPr>
          <a:xfrm>
            <a:off x="14299010" y="4729479"/>
            <a:ext cx="1659409" cy="1734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特徴量追加</a:t>
            </a:r>
          </a:p>
        </p:txBody>
      </p:sp>
      <p:sp>
        <p:nvSpPr>
          <p:cNvPr id="50" name="AutoShape 2">
            <a:extLst>
              <a:ext uri="{FF2B5EF4-FFF2-40B4-BE49-F238E27FC236}">
                <a16:creationId xmlns:a16="http://schemas.microsoft.com/office/drawing/2014/main" id="{3FD728BA-9614-790E-0D3E-E0D6C68FACC0}"/>
              </a:ext>
            </a:extLst>
          </p:cNvPr>
          <p:cNvSpPr/>
          <p:nvPr/>
        </p:nvSpPr>
        <p:spPr>
          <a:xfrm rot="5400000">
            <a:off x="14720972" y="7331558"/>
            <a:ext cx="781011" cy="540211"/>
          </a:xfrm>
          <a:prstGeom prst="rect">
            <a:avLst/>
          </a:prstGeom>
          <a:solidFill>
            <a:srgbClr val="191919">
              <a:alpha val="4706"/>
            </a:srgbClr>
          </a:solidFill>
        </p:spPr>
      </p:sp>
      <p:pic>
        <p:nvPicPr>
          <p:cNvPr id="53" name="Picture 4">
            <a:extLst>
              <a:ext uri="{FF2B5EF4-FFF2-40B4-BE49-F238E27FC236}">
                <a16:creationId xmlns:a16="http://schemas.microsoft.com/office/drawing/2014/main" id="{31EBD693-2216-9CCC-391F-3650F474958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4476327" y="3302578"/>
            <a:ext cx="1232991" cy="1232991"/>
          </a:xfrm>
          <a:prstGeom prst="rect">
            <a:avLst/>
          </a:prstGeom>
        </p:spPr>
      </p:pic>
      <p:pic>
        <p:nvPicPr>
          <p:cNvPr id="57" name="Picture 3">
            <a:extLst>
              <a:ext uri="{FF2B5EF4-FFF2-40B4-BE49-F238E27FC236}">
                <a16:creationId xmlns:a16="http://schemas.microsoft.com/office/drawing/2014/main" id="{4FBFD620-9DF0-2C17-5B3F-FEB63E02D7F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5400000">
            <a:off x="4183705" y="4998014"/>
            <a:ext cx="1371600" cy="1371600"/>
          </a:xfrm>
          <a:prstGeom prst="rect">
            <a:avLst/>
          </a:prstGeom>
        </p:spPr>
      </p:pic>
      <p:sp>
        <p:nvSpPr>
          <p:cNvPr id="59" name="正方形/長方形 58">
            <a:extLst>
              <a:ext uri="{FF2B5EF4-FFF2-40B4-BE49-F238E27FC236}">
                <a16:creationId xmlns:a16="http://schemas.microsoft.com/office/drawing/2014/main" id="{0F1B5C62-5E09-2A20-3718-4D493F1AE578}"/>
              </a:ext>
            </a:extLst>
          </p:cNvPr>
          <p:cNvSpPr/>
          <p:nvPr/>
        </p:nvSpPr>
        <p:spPr>
          <a:xfrm>
            <a:off x="5442439" y="5089157"/>
            <a:ext cx="1953232" cy="12879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CO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dirty="0">
                <a:solidFill>
                  <a:prstClr val="white"/>
                </a:solidFill>
                <a:latin typeface="Calibri"/>
                <a:ea typeface="ＭＳ Ｐゴシック" panose="020B0600070205080204" pitchFamily="50" charset="-128"/>
              </a:rPr>
              <a:t>(</a:t>
            </a:r>
            <a:r>
              <a:rPr kumimoji="1" lang="ja-JP" altLang="en-US" dirty="0">
                <a:solidFill>
                  <a:prstClr val="white"/>
                </a:solidFill>
                <a:latin typeface="Calibri"/>
                <a:ea typeface="ＭＳ Ｐゴシック" panose="020B0600070205080204" pitchFamily="50" charset="-128"/>
              </a:rPr>
              <a:t>予測値</a:t>
            </a:r>
            <a:r>
              <a:rPr kumimoji="1" lang="en-US" altLang="ja-JP" dirty="0">
                <a:solidFill>
                  <a:prstClr val="white"/>
                </a:solidFill>
                <a:latin typeface="Calibri"/>
                <a:ea typeface="ＭＳ Ｐゴシック" panose="020B0600070205080204" pitchFamily="50" charset="-128"/>
              </a:rPr>
              <a:t>1)</a:t>
            </a:r>
          </a:p>
        </p:txBody>
      </p:sp>
      <p:sp>
        <p:nvSpPr>
          <p:cNvPr id="64" name="正方形/長方形 63">
            <a:extLst>
              <a:ext uri="{FF2B5EF4-FFF2-40B4-BE49-F238E27FC236}">
                <a16:creationId xmlns:a16="http://schemas.microsoft.com/office/drawing/2014/main" id="{D9B83784-9652-5379-B543-481251B800B9}"/>
              </a:ext>
            </a:extLst>
          </p:cNvPr>
          <p:cNvSpPr/>
          <p:nvPr/>
        </p:nvSpPr>
        <p:spPr>
          <a:xfrm>
            <a:off x="5442439" y="2120681"/>
            <a:ext cx="1953232" cy="12879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solidFill>
                  <a:prstClr val="white"/>
                </a:solidFill>
                <a:latin typeface="Calibri"/>
                <a:ea typeface="ＭＳ Ｐゴシック" panose="020B0600070205080204" pitchFamily="50" charset="-128"/>
              </a:rPr>
              <a:t>ベンゼン</a:t>
            </a:r>
            <a:endParaRPr kumimoji="1" lang="en-US" altLang="ja-JP" dirty="0">
              <a:solidFill>
                <a:prstClr val="white"/>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dirty="0">
                <a:solidFill>
                  <a:prstClr val="white"/>
                </a:solidFill>
                <a:latin typeface="Calibri"/>
                <a:ea typeface="ＭＳ Ｐゴシック" panose="020B0600070205080204" pitchFamily="50" charset="-128"/>
              </a:rPr>
              <a:t>(</a:t>
            </a:r>
            <a:r>
              <a:rPr kumimoji="1" lang="ja-JP" altLang="en-US" dirty="0">
                <a:solidFill>
                  <a:prstClr val="white"/>
                </a:solidFill>
                <a:latin typeface="Calibri"/>
                <a:ea typeface="ＭＳ Ｐゴシック" panose="020B0600070205080204" pitchFamily="50" charset="-128"/>
              </a:rPr>
              <a:t>予測値</a:t>
            </a:r>
            <a:r>
              <a:rPr kumimoji="1" lang="en-US" altLang="ja-JP" dirty="0">
                <a:solidFill>
                  <a:prstClr val="white"/>
                </a:solidFill>
                <a:latin typeface="Calibri"/>
                <a:ea typeface="ＭＳ Ｐゴシック" panose="020B0600070205080204" pitchFamily="50" charset="-128"/>
              </a:rPr>
              <a:t>1)</a:t>
            </a:r>
            <a:endPar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p:txBody>
      </p:sp>
      <p:sp>
        <p:nvSpPr>
          <p:cNvPr id="65" name="正方形/長方形 64">
            <a:extLst>
              <a:ext uri="{FF2B5EF4-FFF2-40B4-BE49-F238E27FC236}">
                <a16:creationId xmlns:a16="http://schemas.microsoft.com/office/drawing/2014/main" id="{16FD1F65-AECD-F2E1-A958-103DC88C8227}"/>
              </a:ext>
            </a:extLst>
          </p:cNvPr>
          <p:cNvSpPr/>
          <p:nvPr/>
        </p:nvSpPr>
        <p:spPr>
          <a:xfrm>
            <a:off x="8030615" y="8404124"/>
            <a:ext cx="1953232" cy="12879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dirty="0">
                <a:solidFill>
                  <a:prstClr val="white"/>
                </a:solidFill>
                <a:latin typeface="Calibri"/>
                <a:ea typeface="ＭＳ Ｐゴシック" panose="020B0600070205080204" pitchFamily="50" charset="-128"/>
              </a:rPr>
              <a:t>NO</a:t>
            </a:r>
            <a:r>
              <a:rPr kumimoji="1" lang="ja-JP" altLang="en-US" dirty="0">
                <a:solidFill>
                  <a:prstClr val="white"/>
                </a:solidFill>
                <a:latin typeface="Calibri"/>
                <a:ea typeface="ＭＳ Ｐゴシック" panose="020B0600070205080204" pitchFamily="50" charset="-128"/>
              </a:rPr>
              <a:t>ｘ</a:t>
            </a:r>
            <a:endParaRPr kumimoji="1" lang="en-US" altLang="ja-JP" dirty="0">
              <a:solidFill>
                <a:prstClr val="white"/>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a:t>
            </a:r>
            <a:r>
              <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予測値</a:t>
            </a:r>
            <a:r>
              <a:rPr kumimoji="1" lang="en-US" altLang="ja-JP" dirty="0">
                <a:solidFill>
                  <a:prstClr val="white"/>
                </a:solidFill>
                <a:latin typeface="Calibri"/>
                <a:ea typeface="ＭＳ Ｐゴシック" panose="020B0600070205080204" pitchFamily="50" charset="-128"/>
              </a:rPr>
              <a:t>2</a:t>
            </a:r>
            <a:r>
              <a:rPr kumimoji="1" lang="en-US" altLang="ja-JP"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a:t>
            </a:r>
            <a:endPar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p:txBody>
      </p:sp>
      <p:sp>
        <p:nvSpPr>
          <p:cNvPr id="66" name="正方形/長方形 65">
            <a:extLst>
              <a:ext uri="{FF2B5EF4-FFF2-40B4-BE49-F238E27FC236}">
                <a16:creationId xmlns:a16="http://schemas.microsoft.com/office/drawing/2014/main" id="{4F5B94FA-6056-4682-9F73-221D5EEEBFB2}"/>
              </a:ext>
            </a:extLst>
          </p:cNvPr>
          <p:cNvSpPr/>
          <p:nvPr/>
        </p:nvSpPr>
        <p:spPr>
          <a:xfrm>
            <a:off x="9862747" y="5130965"/>
            <a:ext cx="1953232" cy="12879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CO (final)</a:t>
            </a:r>
            <a:endPar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p:txBody>
      </p:sp>
      <p:sp>
        <p:nvSpPr>
          <p:cNvPr id="67" name="楕円 66">
            <a:extLst>
              <a:ext uri="{FF2B5EF4-FFF2-40B4-BE49-F238E27FC236}">
                <a16:creationId xmlns:a16="http://schemas.microsoft.com/office/drawing/2014/main" id="{3D3E92E9-BC73-D6D3-423A-A31834BC56B5}"/>
              </a:ext>
            </a:extLst>
          </p:cNvPr>
          <p:cNvSpPr/>
          <p:nvPr/>
        </p:nvSpPr>
        <p:spPr>
          <a:xfrm>
            <a:off x="4666899" y="4057788"/>
            <a:ext cx="736975" cy="71276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１</a:t>
            </a:r>
          </a:p>
        </p:txBody>
      </p:sp>
      <p:sp>
        <p:nvSpPr>
          <p:cNvPr id="69" name="楕円 68">
            <a:extLst>
              <a:ext uri="{FF2B5EF4-FFF2-40B4-BE49-F238E27FC236}">
                <a16:creationId xmlns:a16="http://schemas.microsoft.com/office/drawing/2014/main" id="{CF3CFBE6-A7ED-0C89-648A-CD5C9EB80ED7}"/>
              </a:ext>
            </a:extLst>
          </p:cNvPr>
          <p:cNvSpPr/>
          <p:nvPr/>
        </p:nvSpPr>
        <p:spPr>
          <a:xfrm>
            <a:off x="11151216" y="4186200"/>
            <a:ext cx="2911203" cy="83519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モデル開発</a:t>
            </a:r>
          </a:p>
        </p:txBody>
      </p:sp>
      <p:sp>
        <p:nvSpPr>
          <p:cNvPr id="6" name="正方形/長方形 5">
            <a:extLst>
              <a:ext uri="{FF2B5EF4-FFF2-40B4-BE49-F238E27FC236}">
                <a16:creationId xmlns:a16="http://schemas.microsoft.com/office/drawing/2014/main" id="{79FD80F9-0A80-0F00-705A-D602DAA9BC6F}"/>
              </a:ext>
            </a:extLst>
          </p:cNvPr>
          <p:cNvSpPr/>
          <p:nvPr/>
        </p:nvSpPr>
        <p:spPr>
          <a:xfrm>
            <a:off x="14299010" y="1674059"/>
            <a:ext cx="1659409" cy="1734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学習期間と検証期間の最適な長さ</a:t>
            </a:r>
          </a:p>
        </p:txBody>
      </p:sp>
      <p:cxnSp>
        <p:nvCxnSpPr>
          <p:cNvPr id="4" name="直線矢印コネクタ 3">
            <a:extLst>
              <a:ext uri="{FF2B5EF4-FFF2-40B4-BE49-F238E27FC236}">
                <a16:creationId xmlns:a16="http://schemas.microsoft.com/office/drawing/2014/main" id="{AFA85C5A-5BC9-5361-C76D-9D9AA572A4E9}"/>
              </a:ext>
            </a:extLst>
          </p:cNvPr>
          <p:cNvCxnSpPr>
            <a:cxnSpLocks/>
            <a:stCxn id="59" idx="2"/>
          </p:cNvCxnSpPr>
          <p:nvPr/>
        </p:nvCxnSpPr>
        <p:spPr>
          <a:xfrm>
            <a:off x="6419055" y="6377142"/>
            <a:ext cx="1698380" cy="19447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F53970E8-EEBA-E025-E131-13390ED02F45}"/>
              </a:ext>
            </a:extLst>
          </p:cNvPr>
          <p:cNvCxnSpPr>
            <a:cxnSpLocks/>
            <a:stCxn id="30" idx="1"/>
            <a:endCxn id="65" idx="0"/>
          </p:cNvCxnSpPr>
          <p:nvPr/>
        </p:nvCxnSpPr>
        <p:spPr>
          <a:xfrm>
            <a:off x="7417439" y="2892377"/>
            <a:ext cx="1589792" cy="5511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正方形/長方形 25">
            <a:extLst>
              <a:ext uri="{FF2B5EF4-FFF2-40B4-BE49-F238E27FC236}">
                <a16:creationId xmlns:a16="http://schemas.microsoft.com/office/drawing/2014/main" id="{86239A4E-FDD4-133C-3084-688FBDA665A2}"/>
              </a:ext>
            </a:extLst>
          </p:cNvPr>
          <p:cNvSpPr/>
          <p:nvPr/>
        </p:nvSpPr>
        <p:spPr>
          <a:xfrm>
            <a:off x="5133368" y="8404123"/>
            <a:ext cx="1953232" cy="128798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dirty="0">
                <a:solidFill>
                  <a:prstClr val="white"/>
                </a:solidFill>
                <a:latin typeface="Calibri"/>
                <a:ea typeface="ＭＳ Ｐゴシック" panose="020B0600070205080204" pitchFamily="50" charset="-128"/>
              </a:rPr>
              <a:t>NO</a:t>
            </a:r>
            <a:r>
              <a:rPr kumimoji="1" lang="ja-JP" altLang="en-US" dirty="0">
                <a:solidFill>
                  <a:prstClr val="white"/>
                </a:solidFill>
                <a:latin typeface="Calibri"/>
                <a:ea typeface="ＭＳ Ｐゴシック" panose="020B0600070205080204" pitchFamily="50" charset="-128"/>
              </a:rPr>
              <a:t>ｘ</a:t>
            </a:r>
            <a:endParaRPr kumimoji="1" lang="en-US" altLang="ja-JP" dirty="0">
              <a:solidFill>
                <a:prstClr val="white"/>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a:t>
            </a:r>
            <a:r>
              <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予測値</a:t>
            </a:r>
            <a:r>
              <a:rPr kumimoji="1" lang="en-US" altLang="ja-JP"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1)</a:t>
            </a:r>
            <a:endParaRPr kumimoji="1" lang="ja-JP" altLang="en-US" sz="1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p:txBody>
      </p:sp>
      <p:sp>
        <p:nvSpPr>
          <p:cNvPr id="28" name="テキスト ボックス 27">
            <a:extLst>
              <a:ext uri="{FF2B5EF4-FFF2-40B4-BE49-F238E27FC236}">
                <a16:creationId xmlns:a16="http://schemas.microsoft.com/office/drawing/2014/main" id="{26F46848-4F62-1E13-C7AA-FEB66A354BE4}"/>
              </a:ext>
            </a:extLst>
          </p:cNvPr>
          <p:cNvSpPr txBox="1"/>
          <p:nvPr/>
        </p:nvSpPr>
        <p:spPr>
          <a:xfrm>
            <a:off x="8802469" y="5524500"/>
            <a:ext cx="646331" cy="369332"/>
          </a:xfrm>
          <a:prstGeom prst="rect">
            <a:avLst/>
          </a:prstGeom>
          <a:noFill/>
        </p:spPr>
        <p:txBody>
          <a:bodyPr wrap="none" rtlCol="0">
            <a:spAutoFit/>
          </a:bodyPr>
          <a:lstStyle/>
          <a:p>
            <a:r>
              <a:rPr kumimoji="1" lang="ja-JP" altLang="en-US" dirty="0"/>
              <a:t>加工</a:t>
            </a:r>
          </a:p>
        </p:txBody>
      </p:sp>
      <p:cxnSp>
        <p:nvCxnSpPr>
          <p:cNvPr id="29" name="直線矢印コネクタ 28">
            <a:extLst>
              <a:ext uri="{FF2B5EF4-FFF2-40B4-BE49-F238E27FC236}">
                <a16:creationId xmlns:a16="http://schemas.microsoft.com/office/drawing/2014/main" id="{247023A1-26B3-2AFC-68FF-091E9BB1D0E0}"/>
              </a:ext>
            </a:extLst>
          </p:cNvPr>
          <p:cNvCxnSpPr>
            <a:cxnSpLocks/>
            <a:stCxn id="7" idx="3"/>
            <a:endCxn id="65" idx="1"/>
          </p:cNvCxnSpPr>
          <p:nvPr/>
        </p:nvCxnSpPr>
        <p:spPr>
          <a:xfrm>
            <a:off x="3625332" y="5882828"/>
            <a:ext cx="4405283" cy="31652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9" name="Picture 3">
            <a:extLst>
              <a:ext uri="{FF2B5EF4-FFF2-40B4-BE49-F238E27FC236}">
                <a16:creationId xmlns:a16="http://schemas.microsoft.com/office/drawing/2014/main" id="{F3EAB04B-8660-8DAB-E438-1DB0A127BE0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5400000">
            <a:off x="3810000" y="8390392"/>
            <a:ext cx="1371600" cy="1371600"/>
          </a:xfrm>
          <a:prstGeom prst="rect">
            <a:avLst/>
          </a:prstGeom>
        </p:spPr>
      </p:pic>
      <p:pic>
        <p:nvPicPr>
          <p:cNvPr id="14" name="Picture 3">
            <a:extLst>
              <a:ext uri="{FF2B5EF4-FFF2-40B4-BE49-F238E27FC236}">
                <a16:creationId xmlns:a16="http://schemas.microsoft.com/office/drawing/2014/main" id="{3580AD0A-9498-58E8-8382-65ECB0BF40A4}"/>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5400000">
            <a:off x="4193924" y="2118536"/>
            <a:ext cx="1371600" cy="1371600"/>
          </a:xfrm>
          <a:prstGeom prst="rect">
            <a:avLst/>
          </a:prstGeom>
        </p:spPr>
      </p:pic>
      <p:cxnSp>
        <p:nvCxnSpPr>
          <p:cNvPr id="42" name="直線矢印コネクタ 41">
            <a:extLst>
              <a:ext uri="{FF2B5EF4-FFF2-40B4-BE49-F238E27FC236}">
                <a16:creationId xmlns:a16="http://schemas.microsoft.com/office/drawing/2014/main" id="{30F8789C-30E4-1A64-9496-7B93562499EE}"/>
              </a:ext>
            </a:extLst>
          </p:cNvPr>
          <p:cNvCxnSpPr>
            <a:cxnSpLocks/>
            <a:stCxn id="7" idx="2"/>
            <a:endCxn id="66" idx="1"/>
          </p:cNvCxnSpPr>
          <p:nvPr/>
        </p:nvCxnSpPr>
        <p:spPr>
          <a:xfrm flipV="1">
            <a:off x="2003166" y="5774958"/>
            <a:ext cx="7859581" cy="10260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楕円 67">
            <a:extLst>
              <a:ext uri="{FF2B5EF4-FFF2-40B4-BE49-F238E27FC236}">
                <a16:creationId xmlns:a16="http://schemas.microsoft.com/office/drawing/2014/main" id="{9BDDFDDB-215D-F015-F1A9-771A266A01A2}"/>
              </a:ext>
            </a:extLst>
          </p:cNvPr>
          <p:cNvSpPr/>
          <p:nvPr/>
        </p:nvSpPr>
        <p:spPr>
          <a:xfrm>
            <a:off x="11141787" y="4141029"/>
            <a:ext cx="736975" cy="71276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２</a:t>
            </a:r>
          </a:p>
        </p:txBody>
      </p:sp>
    </p:spTree>
    <p:extLst>
      <p:ext uri="{BB962C8B-B14F-4D97-AF65-F5344CB8AC3E}">
        <p14:creationId xmlns:p14="http://schemas.microsoft.com/office/powerpoint/2010/main" val="2800959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817083"/>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Calibri"/>
                <a:ea typeface="筑紫明朝"/>
                <a:cs typeface="+mn-cs"/>
              </a:rPr>
              <a:t>精度結果</a:t>
            </a:r>
            <a:endPar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endParaRPr>
          </a:p>
        </p:txBody>
      </p:sp>
      <p:sp>
        <p:nvSpPr>
          <p:cNvPr id="3" name="AutoShape 2">
            <a:extLst>
              <a:ext uri="{FF2B5EF4-FFF2-40B4-BE49-F238E27FC236}">
                <a16:creationId xmlns:a16="http://schemas.microsoft.com/office/drawing/2014/main" id="{2A448B2E-BE46-E810-0600-4AA02F88DC07}"/>
              </a:ext>
            </a:extLst>
          </p:cNvPr>
          <p:cNvSpPr/>
          <p:nvPr/>
        </p:nvSpPr>
        <p:spPr>
          <a:xfrm>
            <a:off x="751550" y="9469565"/>
            <a:ext cx="16650625" cy="127565"/>
          </a:xfrm>
          <a:prstGeom prst="rect">
            <a:avLst/>
          </a:prstGeom>
          <a:solidFill>
            <a:srgbClr val="191919">
              <a:alpha val="4706"/>
            </a:srgbClr>
          </a:solidFill>
        </p:spPr>
      </p:sp>
      <p:sp>
        <p:nvSpPr>
          <p:cNvPr id="5" name="AutoShape 2">
            <a:extLst>
              <a:ext uri="{FF2B5EF4-FFF2-40B4-BE49-F238E27FC236}">
                <a16:creationId xmlns:a16="http://schemas.microsoft.com/office/drawing/2014/main" id="{BF302FEC-852D-0F4D-C5BF-ADD9A92365F1}"/>
              </a:ext>
            </a:extLst>
          </p:cNvPr>
          <p:cNvSpPr/>
          <p:nvPr/>
        </p:nvSpPr>
        <p:spPr>
          <a:xfrm rot="16200000">
            <a:off x="-2746663" y="6009405"/>
            <a:ext cx="7093528" cy="180118"/>
          </a:xfrm>
          <a:prstGeom prst="rect">
            <a:avLst/>
          </a:prstGeom>
          <a:solidFill>
            <a:srgbClr val="191919">
              <a:alpha val="4706"/>
            </a:srgbClr>
          </a:solidFill>
        </p:spPr>
      </p:sp>
      <p:pic>
        <p:nvPicPr>
          <p:cNvPr id="6" name="Picture 7">
            <a:extLst>
              <a:ext uri="{FF2B5EF4-FFF2-40B4-BE49-F238E27FC236}">
                <a16:creationId xmlns:a16="http://schemas.microsoft.com/office/drawing/2014/main" id="{69D0FD08-D1C2-CB25-A842-82DE85B6759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81000" y="1943100"/>
            <a:ext cx="838200" cy="838200"/>
          </a:xfrm>
          <a:prstGeom prst="rect">
            <a:avLst/>
          </a:prstGeom>
        </p:spPr>
      </p:pic>
      <p:pic>
        <p:nvPicPr>
          <p:cNvPr id="4" name="Picture 7">
            <a:extLst>
              <a:ext uri="{FF2B5EF4-FFF2-40B4-BE49-F238E27FC236}">
                <a16:creationId xmlns:a16="http://schemas.microsoft.com/office/drawing/2014/main" id="{1F557864-24C0-A817-3B35-2AAB51CA79D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7202716" y="9130453"/>
            <a:ext cx="838200" cy="838200"/>
          </a:xfrm>
          <a:prstGeom prst="rect">
            <a:avLst/>
          </a:prstGeom>
        </p:spPr>
      </p:pic>
      <p:graphicFrame>
        <p:nvGraphicFramePr>
          <p:cNvPr id="2" name="グラフ 1">
            <a:extLst>
              <a:ext uri="{FF2B5EF4-FFF2-40B4-BE49-F238E27FC236}">
                <a16:creationId xmlns:a16="http://schemas.microsoft.com/office/drawing/2014/main" id="{E7283624-B2DB-5A59-14A0-890B4516C3C4}"/>
              </a:ext>
            </a:extLst>
          </p:cNvPr>
          <p:cNvGraphicFramePr>
            <a:graphicFrameLocks/>
          </p:cNvGraphicFramePr>
          <p:nvPr/>
        </p:nvGraphicFramePr>
        <p:xfrm>
          <a:off x="1219200" y="1943100"/>
          <a:ext cx="16002855" cy="7263835"/>
        </p:xfrm>
        <a:graphic>
          <a:graphicData uri="http://schemas.openxmlformats.org/drawingml/2006/chart">
            <c:chart xmlns:c="http://schemas.openxmlformats.org/drawingml/2006/chart" xmlns:r="http://schemas.openxmlformats.org/officeDocument/2006/relationships" r:id="rId5"/>
          </a:graphicData>
        </a:graphic>
      </p:graphicFrame>
      <p:cxnSp>
        <p:nvCxnSpPr>
          <p:cNvPr id="12" name="直線矢印コネクタ 11">
            <a:extLst>
              <a:ext uri="{FF2B5EF4-FFF2-40B4-BE49-F238E27FC236}">
                <a16:creationId xmlns:a16="http://schemas.microsoft.com/office/drawing/2014/main" id="{21D639E1-A26E-CC85-F5A0-082752BEC737}"/>
              </a:ext>
            </a:extLst>
          </p:cNvPr>
          <p:cNvCxnSpPr>
            <a:cxnSpLocks/>
          </p:cNvCxnSpPr>
          <p:nvPr/>
        </p:nvCxnSpPr>
        <p:spPr>
          <a:xfrm>
            <a:off x="3810000" y="4229100"/>
            <a:ext cx="10972800" cy="0"/>
          </a:xfrm>
          <a:prstGeom prst="straightConnector1">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2D786A52-2F26-51EE-31BD-AC168C27FC9B}"/>
              </a:ext>
            </a:extLst>
          </p:cNvPr>
          <p:cNvSpPr txBox="1"/>
          <p:nvPr/>
        </p:nvSpPr>
        <p:spPr>
          <a:xfrm>
            <a:off x="7264001" y="3401294"/>
            <a:ext cx="422423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予測値１、２を正解値で計算してしまった。</a:t>
            </a:r>
          </a:p>
        </p:txBody>
      </p:sp>
      <p:cxnSp>
        <p:nvCxnSpPr>
          <p:cNvPr id="14" name="直線矢印コネクタ 13">
            <a:extLst>
              <a:ext uri="{FF2B5EF4-FFF2-40B4-BE49-F238E27FC236}">
                <a16:creationId xmlns:a16="http://schemas.microsoft.com/office/drawing/2014/main" id="{5F348551-8ED3-7D42-B665-E79A4682D913}"/>
              </a:ext>
            </a:extLst>
          </p:cNvPr>
          <p:cNvCxnSpPr>
            <a:cxnSpLocks/>
          </p:cNvCxnSpPr>
          <p:nvPr/>
        </p:nvCxnSpPr>
        <p:spPr>
          <a:xfrm>
            <a:off x="15087600" y="4229100"/>
            <a:ext cx="1499759" cy="0"/>
          </a:xfrm>
          <a:prstGeom prst="straightConnector1">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テキスト ボックス 15">
            <a:extLst>
              <a:ext uri="{FF2B5EF4-FFF2-40B4-BE49-F238E27FC236}">
                <a16:creationId xmlns:a16="http://schemas.microsoft.com/office/drawing/2014/main" id="{C82AC573-B68F-CFE0-206D-6DC929AC8F5C}"/>
              </a:ext>
            </a:extLst>
          </p:cNvPr>
          <p:cNvSpPr txBox="1"/>
          <p:nvPr/>
        </p:nvSpPr>
        <p:spPr>
          <a:xfrm>
            <a:off x="15392400" y="3211246"/>
            <a:ext cx="144780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予測値１</a:t>
            </a:r>
            <a:r>
              <a:rPr kumimoji="1" lang="ja-JP" altLang="en-US" dirty="0">
                <a:solidFill>
                  <a:prstClr val="black"/>
                </a:solidFill>
                <a:latin typeface="Calibri"/>
                <a:ea typeface="ＭＳ Ｐゴシック" panose="020B0600070205080204" pitchFamily="50" charset="-128"/>
              </a:rPr>
              <a:t>、２</a:t>
            </a:r>
            <a:endPar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を修正。</a:t>
            </a:r>
          </a:p>
        </p:txBody>
      </p:sp>
      <p:sp>
        <p:nvSpPr>
          <p:cNvPr id="7" name="テキスト ボックス 6">
            <a:extLst>
              <a:ext uri="{FF2B5EF4-FFF2-40B4-BE49-F238E27FC236}">
                <a16:creationId xmlns:a16="http://schemas.microsoft.com/office/drawing/2014/main" id="{CDFCF74E-1351-67B3-ED78-3D2A94455966}"/>
              </a:ext>
            </a:extLst>
          </p:cNvPr>
          <p:cNvSpPr txBox="1"/>
          <p:nvPr/>
        </p:nvSpPr>
        <p:spPr>
          <a:xfrm>
            <a:off x="12979169" y="1103899"/>
            <a:ext cx="4039888" cy="646331"/>
          </a:xfrm>
          <a:prstGeom prst="rect">
            <a:avLst/>
          </a:prstGeom>
          <a:noFill/>
          <a:ln>
            <a:solidFill>
              <a:schemeClr val="tx1"/>
            </a:solidFill>
          </a:ln>
        </p:spPr>
        <p:txBody>
          <a:bodyPr wrap="none" rtlCol="0">
            <a:spAutoFit/>
          </a:bodyPr>
          <a:lstStyle/>
          <a:p>
            <a:r>
              <a:rPr kumimoji="1" lang="en-US" altLang="ja-JP" dirty="0">
                <a:latin typeface="+mn-ea"/>
              </a:rPr>
              <a:t>Kaggle private score:0.21611(770/1293)</a:t>
            </a:r>
            <a:br>
              <a:rPr kumimoji="1" lang="en-US" altLang="ja-JP" dirty="0">
                <a:latin typeface="+mn-ea"/>
              </a:rPr>
            </a:br>
            <a:r>
              <a:rPr kumimoji="1" lang="en-US" altLang="ja-JP" dirty="0">
                <a:latin typeface="+mn-ea"/>
              </a:rPr>
              <a:t>           public score:0.24969(558/1293) </a:t>
            </a:r>
            <a:endParaRPr kumimoji="1" lang="ja-JP" altLang="en-US" dirty="0">
              <a:latin typeface="+mn-ea"/>
            </a:endParaRPr>
          </a:p>
        </p:txBody>
      </p:sp>
    </p:spTree>
    <p:extLst>
      <p:ext uri="{BB962C8B-B14F-4D97-AF65-F5344CB8AC3E}">
        <p14:creationId xmlns:p14="http://schemas.microsoft.com/office/powerpoint/2010/main" val="955617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51781"/>
            <a:ext cx="2862259" cy="4135555"/>
            <a:chOff x="0" y="0"/>
            <a:chExt cx="4445000" cy="6422390"/>
          </a:xfrm>
        </p:grpSpPr>
        <p:sp>
          <p:nvSpPr>
            <p:cNvPr id="3" name="Freeform 3"/>
            <p:cNvSpPr/>
            <p:nvPr/>
          </p:nvSpPr>
          <p:spPr>
            <a:xfrm>
              <a:off x="0" y="4203700"/>
              <a:ext cx="4445000" cy="2218690"/>
            </a:xfrm>
            <a:custGeom>
              <a:avLst/>
              <a:gdLst/>
              <a:ahLst/>
              <a:cxnLst/>
              <a:rect l="l" t="t" r="r" b="b"/>
              <a:pathLst>
                <a:path w="4445000" h="2218690">
                  <a:moveTo>
                    <a:pt x="4445000" y="1450340"/>
                  </a:moveTo>
                  <a:lnTo>
                    <a:pt x="4445000" y="2218690"/>
                  </a:lnTo>
                  <a:lnTo>
                    <a:pt x="2222500" y="768350"/>
                  </a:lnTo>
                  <a:lnTo>
                    <a:pt x="0" y="2218690"/>
                  </a:lnTo>
                  <a:lnTo>
                    <a:pt x="0" y="1450340"/>
                  </a:lnTo>
                  <a:lnTo>
                    <a:pt x="2222500" y="0"/>
                  </a:lnTo>
                  <a:close/>
                </a:path>
              </a:pathLst>
            </a:custGeom>
            <a:solidFill>
              <a:srgbClr val="D4EEF0"/>
            </a:solidFill>
          </p:spPr>
        </p:sp>
        <p:sp>
          <p:nvSpPr>
            <p:cNvPr id="4" name="Freeform 4"/>
            <p:cNvSpPr/>
            <p:nvPr/>
          </p:nvSpPr>
          <p:spPr>
            <a:xfrm>
              <a:off x="0" y="0"/>
              <a:ext cx="4445000" cy="5654040"/>
            </a:xfrm>
            <a:custGeom>
              <a:avLst/>
              <a:gdLst/>
              <a:ahLst/>
              <a:cxnLst/>
              <a:rect l="l" t="t" r="r" b="b"/>
              <a:pathLst>
                <a:path w="4445000" h="5654040">
                  <a:moveTo>
                    <a:pt x="4445000" y="0"/>
                  </a:moveTo>
                  <a:lnTo>
                    <a:pt x="4445000" y="5654040"/>
                  </a:lnTo>
                  <a:lnTo>
                    <a:pt x="2222500" y="4203700"/>
                  </a:lnTo>
                  <a:lnTo>
                    <a:pt x="0" y="5654040"/>
                  </a:lnTo>
                  <a:lnTo>
                    <a:pt x="0" y="0"/>
                  </a:lnTo>
                  <a:close/>
                </a:path>
              </a:pathLst>
            </a:custGeom>
            <a:solidFill>
              <a:srgbClr val="265386"/>
            </a:solidFill>
          </p:spPr>
        </p:sp>
      </p:grpSp>
      <p:sp>
        <p:nvSpPr>
          <p:cNvPr id="5" name="TextBox 5"/>
          <p:cNvSpPr txBox="1"/>
          <p:nvPr/>
        </p:nvSpPr>
        <p:spPr>
          <a:xfrm>
            <a:off x="1536179" y="-327904"/>
            <a:ext cx="1847300" cy="2956002"/>
          </a:xfrm>
          <a:prstGeom prst="rect">
            <a:avLst/>
          </a:prstGeom>
        </p:spPr>
        <p:txBody>
          <a:bodyPr lIns="0" tIns="0" rIns="0" bIns="0" rtlCol="0" anchor="t">
            <a:spAutoFit/>
          </a:bodyPr>
          <a:lstStyle/>
          <a:p>
            <a:pPr algn="ctr">
              <a:lnSpc>
                <a:spcPts val="12003"/>
              </a:lnSpc>
            </a:pPr>
            <a:r>
              <a:rPr lang="en-US" altLang="ja-JP" sz="9600" dirty="0">
                <a:solidFill>
                  <a:srgbClr val="A2FDFC"/>
                </a:solidFill>
                <a:latin typeface="+mn-ea"/>
              </a:rPr>
              <a:t>Ⅳ</a:t>
            </a:r>
          </a:p>
          <a:p>
            <a:pPr marL="0" marR="0" lvl="0" indent="0" algn="ctr" defTabSz="914400" rtl="0" eaLnBrk="1" fontAlgn="auto" latinLnBrk="0" hangingPunct="1">
              <a:lnSpc>
                <a:spcPts val="12003"/>
              </a:lnSpc>
              <a:spcBef>
                <a:spcPts val="0"/>
              </a:spcBef>
              <a:spcAft>
                <a:spcPts val="0"/>
              </a:spcAft>
              <a:buClrTx/>
              <a:buSzTx/>
              <a:buFontTx/>
              <a:buNone/>
              <a:tabLst/>
              <a:defRPr/>
            </a:pPr>
            <a:endParaRPr kumimoji="0" lang="en-US" altLang="ja-JP" sz="9600" b="0" i="0" u="none" strike="noStrike" kern="1200" cap="none" spc="0" normalizeH="0" baseline="0" noProof="0" dirty="0">
              <a:ln>
                <a:noFill/>
              </a:ln>
              <a:solidFill>
                <a:srgbClr val="A2FDFC"/>
              </a:solidFill>
              <a:effectLst/>
              <a:uLnTx/>
              <a:uFillTx/>
              <a:latin typeface="セザンヌ DB"/>
              <a:ea typeface="ＭＳ Ｐゴシック" panose="020B0600070205080204" pitchFamily="50" charset="-128"/>
              <a:cs typeface="+mn-cs"/>
            </a:endParaRPr>
          </a:p>
        </p:txBody>
      </p:sp>
      <p:sp>
        <p:nvSpPr>
          <p:cNvPr id="6" name="TextBox 6"/>
          <p:cNvSpPr txBox="1"/>
          <p:nvPr/>
        </p:nvSpPr>
        <p:spPr>
          <a:xfrm>
            <a:off x="4200514" y="3352800"/>
            <a:ext cx="12182486" cy="1538883"/>
          </a:xfrm>
          <a:prstGeom prst="rect">
            <a:avLst/>
          </a:prstGeom>
        </p:spPr>
        <p:txBody>
          <a:bodyPr wrap="square" lIns="0" tIns="0" rIns="0" bIns="0" rtlCol="0" anchor="t">
            <a:spAutoFit/>
          </a:bodyPr>
          <a:lstStyle/>
          <a:p>
            <a:pPr marL="0" marR="0" lvl="0" indent="0" algn="l" defTabSz="914400" rtl="0" eaLnBrk="1" fontAlgn="auto" latinLnBrk="0" hangingPunct="1">
              <a:lnSpc>
                <a:spcPts val="12001"/>
              </a:lnSpc>
              <a:spcBef>
                <a:spcPts val="0"/>
              </a:spcBef>
              <a:spcAft>
                <a:spcPts val="0"/>
              </a:spcAft>
              <a:buClrTx/>
              <a:buSzTx/>
              <a:buFontTx/>
              <a:buNone/>
              <a:tabLst/>
              <a:defRPr/>
            </a:pPr>
            <a:r>
              <a:rPr lang="ja-JP" altLang="en-US" sz="10001" spc="3590" dirty="0">
                <a:solidFill>
                  <a:srgbClr val="13538A"/>
                </a:solidFill>
                <a:latin typeface="+mn-ea"/>
              </a:rPr>
              <a:t>モデル概要</a:t>
            </a:r>
            <a:endParaRPr kumimoji="0" lang="en-US" altLang="ja-JP" sz="10001" b="0" i="0" u="none" strike="noStrike" kern="1200" cap="none" spc="3590" normalizeH="0" baseline="0" noProof="0" dirty="0">
              <a:ln>
                <a:noFill/>
              </a:ln>
              <a:solidFill>
                <a:srgbClr val="13538A"/>
              </a:solidFill>
              <a:effectLst/>
              <a:uLnTx/>
              <a:uFillTx/>
              <a:latin typeface="+mn-ea"/>
              <a:cs typeface="+mn-cs"/>
            </a:endParaRPr>
          </a:p>
        </p:txBody>
      </p:sp>
    </p:spTree>
    <p:extLst>
      <p:ext uri="{BB962C8B-B14F-4D97-AF65-F5344CB8AC3E}">
        <p14:creationId xmlns:p14="http://schemas.microsoft.com/office/powerpoint/2010/main" val="1401560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766492"/>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mn-ea"/>
                <a:cs typeface="+mn-cs"/>
              </a:rPr>
              <a:t>アルゴリズム選定</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sp>
        <p:nvSpPr>
          <p:cNvPr id="60" name="テキスト ボックス 59">
            <a:extLst>
              <a:ext uri="{FF2B5EF4-FFF2-40B4-BE49-F238E27FC236}">
                <a16:creationId xmlns:a16="http://schemas.microsoft.com/office/drawing/2014/main" id="{24D94B41-B100-0971-866E-CD6BCCD1E265}"/>
              </a:ext>
            </a:extLst>
          </p:cNvPr>
          <p:cNvSpPr txBox="1"/>
          <p:nvPr/>
        </p:nvSpPr>
        <p:spPr>
          <a:xfrm>
            <a:off x="9144000" y="452317"/>
            <a:ext cx="92201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36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ターゲットごとにアルゴリズム２つ選定</a:t>
            </a:r>
            <a:r>
              <a:rPr kumimoji="1" lang="ja-JP" altLang="en-US" sz="3600" dirty="0">
                <a:solidFill>
                  <a:prstClr val="black"/>
                </a:solidFill>
                <a:latin typeface="Calibri"/>
                <a:ea typeface="ＭＳ Ｐゴシック" panose="020B0600070205080204" pitchFamily="50" charset="-128"/>
              </a:rPr>
              <a:t>した結果</a:t>
            </a:r>
            <a:endParaRPr kumimoji="1" lang="ja-JP" altLang="en-US" sz="36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pic>
        <p:nvPicPr>
          <p:cNvPr id="3" name="図 2">
            <a:extLst>
              <a:ext uri="{FF2B5EF4-FFF2-40B4-BE49-F238E27FC236}">
                <a16:creationId xmlns:a16="http://schemas.microsoft.com/office/drawing/2014/main" id="{2C38D3DB-A20E-616C-97E4-53FC31BC8343}"/>
              </a:ext>
            </a:extLst>
          </p:cNvPr>
          <p:cNvPicPr>
            <a:picLocks noChangeAspect="1"/>
          </p:cNvPicPr>
          <p:nvPr/>
        </p:nvPicPr>
        <p:blipFill>
          <a:blip r:embed="rId3"/>
          <a:stretch>
            <a:fillRect/>
          </a:stretch>
        </p:blipFill>
        <p:spPr>
          <a:xfrm>
            <a:off x="9495633" y="1527605"/>
            <a:ext cx="8530239" cy="4265120"/>
          </a:xfrm>
          <a:prstGeom prst="rect">
            <a:avLst/>
          </a:prstGeom>
        </p:spPr>
      </p:pic>
      <p:pic>
        <p:nvPicPr>
          <p:cNvPr id="5" name="図 4">
            <a:extLst>
              <a:ext uri="{FF2B5EF4-FFF2-40B4-BE49-F238E27FC236}">
                <a16:creationId xmlns:a16="http://schemas.microsoft.com/office/drawing/2014/main" id="{90115684-07CA-77B9-54F9-C5778EDE5169}"/>
              </a:ext>
            </a:extLst>
          </p:cNvPr>
          <p:cNvPicPr>
            <a:picLocks noChangeAspect="1"/>
          </p:cNvPicPr>
          <p:nvPr/>
        </p:nvPicPr>
        <p:blipFill>
          <a:blip r:embed="rId4"/>
          <a:stretch>
            <a:fillRect/>
          </a:stretch>
        </p:blipFill>
        <p:spPr>
          <a:xfrm>
            <a:off x="1009226" y="1495213"/>
            <a:ext cx="8363374" cy="4181687"/>
          </a:xfrm>
          <a:prstGeom prst="rect">
            <a:avLst/>
          </a:prstGeom>
        </p:spPr>
      </p:pic>
      <p:sp>
        <p:nvSpPr>
          <p:cNvPr id="4" name="テキスト ボックス 3">
            <a:extLst>
              <a:ext uri="{FF2B5EF4-FFF2-40B4-BE49-F238E27FC236}">
                <a16:creationId xmlns:a16="http://schemas.microsoft.com/office/drawing/2014/main" id="{C889C211-1182-E1FC-71B3-A9C39D678ECF}"/>
              </a:ext>
            </a:extLst>
          </p:cNvPr>
          <p:cNvSpPr txBox="1"/>
          <p:nvPr/>
        </p:nvSpPr>
        <p:spPr>
          <a:xfrm>
            <a:off x="7027777" y="2178523"/>
            <a:ext cx="1066800" cy="707886"/>
          </a:xfrm>
          <a:prstGeom prst="rect">
            <a:avLst/>
          </a:prstGeom>
          <a:noFill/>
        </p:spPr>
        <p:txBody>
          <a:bodyPr wrap="square" rtlCol="0">
            <a:spAutoFit/>
          </a:bodyPr>
          <a:lstStyle/>
          <a:p>
            <a:r>
              <a:rPr kumimoji="1" lang="en-US" altLang="ja-JP" sz="4000" dirty="0">
                <a:solidFill>
                  <a:srgbClr val="0070C0"/>
                </a:solidFill>
                <a:highlight>
                  <a:srgbClr val="A2FDFC"/>
                </a:highlight>
                <a:latin typeface="+mn-ea"/>
              </a:rPr>
              <a:t>CO</a:t>
            </a:r>
            <a:endParaRPr kumimoji="1" lang="ja-JP" altLang="en-US" sz="4000" dirty="0">
              <a:solidFill>
                <a:srgbClr val="0070C0"/>
              </a:solidFill>
              <a:highlight>
                <a:srgbClr val="A2FDFC"/>
              </a:highlight>
              <a:latin typeface="+mn-ea"/>
            </a:endParaRPr>
          </a:p>
        </p:txBody>
      </p:sp>
      <p:sp>
        <p:nvSpPr>
          <p:cNvPr id="6" name="テキスト ボックス 5">
            <a:extLst>
              <a:ext uri="{FF2B5EF4-FFF2-40B4-BE49-F238E27FC236}">
                <a16:creationId xmlns:a16="http://schemas.microsoft.com/office/drawing/2014/main" id="{0DCDD7A8-AAA1-8B27-6F3D-45B67D7E6884}"/>
              </a:ext>
            </a:extLst>
          </p:cNvPr>
          <p:cNvSpPr txBox="1"/>
          <p:nvPr/>
        </p:nvSpPr>
        <p:spPr>
          <a:xfrm>
            <a:off x="14469654" y="1956602"/>
            <a:ext cx="2209800" cy="707886"/>
          </a:xfrm>
          <a:prstGeom prst="rect">
            <a:avLst/>
          </a:prstGeom>
          <a:noFill/>
        </p:spPr>
        <p:txBody>
          <a:bodyPr wrap="square" rtlCol="0">
            <a:spAutoFit/>
          </a:bodyPr>
          <a:lstStyle/>
          <a:p>
            <a:r>
              <a:rPr kumimoji="1" lang="ja-JP" altLang="en-US" sz="4000" dirty="0">
                <a:solidFill>
                  <a:srgbClr val="0070C0"/>
                </a:solidFill>
                <a:highlight>
                  <a:srgbClr val="A2FDFC"/>
                </a:highlight>
              </a:rPr>
              <a:t>ベンゼン</a:t>
            </a:r>
          </a:p>
        </p:txBody>
      </p:sp>
      <p:pic>
        <p:nvPicPr>
          <p:cNvPr id="7" name="図 6">
            <a:extLst>
              <a:ext uri="{FF2B5EF4-FFF2-40B4-BE49-F238E27FC236}">
                <a16:creationId xmlns:a16="http://schemas.microsoft.com/office/drawing/2014/main" id="{9F13FFBA-7AA8-8193-B32F-8FCFC47F13AF}"/>
              </a:ext>
            </a:extLst>
          </p:cNvPr>
          <p:cNvPicPr>
            <a:picLocks noChangeAspect="1"/>
          </p:cNvPicPr>
          <p:nvPr/>
        </p:nvPicPr>
        <p:blipFill>
          <a:blip r:embed="rId5"/>
          <a:stretch>
            <a:fillRect/>
          </a:stretch>
        </p:blipFill>
        <p:spPr>
          <a:xfrm>
            <a:off x="4419600" y="5676900"/>
            <a:ext cx="9052224" cy="4526112"/>
          </a:xfrm>
          <a:prstGeom prst="rect">
            <a:avLst/>
          </a:prstGeom>
        </p:spPr>
      </p:pic>
      <p:sp>
        <p:nvSpPr>
          <p:cNvPr id="13" name="テキスト ボックス 12">
            <a:extLst>
              <a:ext uri="{FF2B5EF4-FFF2-40B4-BE49-F238E27FC236}">
                <a16:creationId xmlns:a16="http://schemas.microsoft.com/office/drawing/2014/main" id="{F3818CF1-550A-739D-7D22-4EB75E8A4475}"/>
              </a:ext>
            </a:extLst>
          </p:cNvPr>
          <p:cNvSpPr txBox="1"/>
          <p:nvPr/>
        </p:nvSpPr>
        <p:spPr>
          <a:xfrm>
            <a:off x="10210800" y="6034961"/>
            <a:ext cx="2209800" cy="707886"/>
          </a:xfrm>
          <a:prstGeom prst="rect">
            <a:avLst/>
          </a:prstGeom>
          <a:noFill/>
        </p:spPr>
        <p:txBody>
          <a:bodyPr wrap="square" rtlCol="0">
            <a:spAutoFit/>
          </a:bodyPr>
          <a:lstStyle/>
          <a:p>
            <a:r>
              <a:rPr kumimoji="1" lang="ja-JP" altLang="en-US" sz="4000" dirty="0">
                <a:solidFill>
                  <a:srgbClr val="0070C0"/>
                </a:solidFill>
                <a:highlight>
                  <a:srgbClr val="A2FDFC"/>
                </a:highlight>
              </a:rPr>
              <a:t>ＮＯｘ</a:t>
            </a:r>
          </a:p>
        </p:txBody>
      </p:sp>
      <p:sp>
        <p:nvSpPr>
          <p:cNvPr id="2" name="楕円 1">
            <a:extLst>
              <a:ext uri="{FF2B5EF4-FFF2-40B4-BE49-F238E27FC236}">
                <a16:creationId xmlns:a16="http://schemas.microsoft.com/office/drawing/2014/main" id="{F7D5C0A4-CB1A-E443-09B5-9DE18BF0AE05}"/>
              </a:ext>
            </a:extLst>
          </p:cNvPr>
          <p:cNvSpPr/>
          <p:nvPr/>
        </p:nvSpPr>
        <p:spPr>
          <a:xfrm>
            <a:off x="8458200" y="371347"/>
            <a:ext cx="736975" cy="71276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１</a:t>
            </a:r>
          </a:p>
        </p:txBody>
      </p:sp>
      <p:sp>
        <p:nvSpPr>
          <p:cNvPr id="12" name="楕円 11">
            <a:extLst>
              <a:ext uri="{FF2B5EF4-FFF2-40B4-BE49-F238E27FC236}">
                <a16:creationId xmlns:a16="http://schemas.microsoft.com/office/drawing/2014/main" id="{8B597223-92AD-01F2-FBA9-690958EEC88B}"/>
              </a:ext>
            </a:extLst>
          </p:cNvPr>
          <p:cNvSpPr/>
          <p:nvPr/>
        </p:nvSpPr>
        <p:spPr>
          <a:xfrm>
            <a:off x="11811000" y="1638300"/>
            <a:ext cx="386239" cy="477012"/>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12DF59F6-4745-39D5-A089-C3EB4FD89573}"/>
              </a:ext>
            </a:extLst>
          </p:cNvPr>
          <p:cNvSpPr/>
          <p:nvPr/>
        </p:nvSpPr>
        <p:spPr>
          <a:xfrm>
            <a:off x="3347561" y="1618488"/>
            <a:ext cx="386239" cy="477012"/>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C1B98986-79BC-82BC-9BD7-3ACCD58A5717}"/>
              </a:ext>
            </a:extLst>
          </p:cNvPr>
          <p:cNvSpPr/>
          <p:nvPr/>
        </p:nvSpPr>
        <p:spPr>
          <a:xfrm>
            <a:off x="6934200" y="5829300"/>
            <a:ext cx="386239" cy="477012"/>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4CE16789-C69C-09EC-C92F-0C2866665FA7}"/>
              </a:ext>
            </a:extLst>
          </p:cNvPr>
          <p:cNvSpPr txBox="1"/>
          <p:nvPr/>
        </p:nvSpPr>
        <p:spPr>
          <a:xfrm>
            <a:off x="5810056" y="2982321"/>
            <a:ext cx="3197798" cy="954107"/>
          </a:xfrm>
          <a:prstGeom prst="rect">
            <a:avLst/>
          </a:prstGeom>
          <a:solidFill>
            <a:schemeClr val="accent5">
              <a:lumMod val="20000"/>
              <a:lumOff val="80000"/>
            </a:schemeClr>
          </a:solidFill>
          <a:ln>
            <a:noFill/>
          </a:ln>
        </p:spPr>
        <p:txBody>
          <a:bodyPr wrap="none" rtlCol="0">
            <a:spAutoFit/>
          </a:bodyPr>
          <a:lstStyle/>
          <a:p>
            <a:r>
              <a:rPr kumimoji="1" lang="ja-JP" altLang="en-US" sz="2800" dirty="0">
                <a:latin typeface="+mn-ea"/>
              </a:rPr>
              <a:t>・</a:t>
            </a:r>
            <a:r>
              <a:rPr kumimoji="1" lang="en-US" altLang="ja-JP" sz="2800" dirty="0" err="1"/>
              <a:t>lightgbm</a:t>
            </a:r>
            <a:r>
              <a:rPr kumimoji="1" lang="en-US" altLang="ja-JP" sz="2800" dirty="0"/>
              <a:t> </a:t>
            </a:r>
            <a:r>
              <a:rPr kumimoji="1" lang="en-US" altLang="ja-JP" sz="2800" dirty="0" err="1"/>
              <a:t>optuna</a:t>
            </a:r>
            <a:endParaRPr kumimoji="1" lang="en-US" altLang="ja-JP" sz="2800" dirty="0"/>
          </a:p>
          <a:p>
            <a:r>
              <a:rPr kumimoji="1" lang="ja-JP" altLang="en-US" sz="2800" dirty="0">
                <a:latin typeface="+mn-ea"/>
              </a:rPr>
              <a:t>・</a:t>
            </a:r>
            <a:r>
              <a:rPr kumimoji="1" lang="en-US" altLang="ja-JP" sz="2800" dirty="0" err="1"/>
              <a:t>extratreesregressor</a:t>
            </a:r>
            <a:endParaRPr kumimoji="1" lang="en-US" altLang="ja-JP" sz="2800" dirty="0"/>
          </a:p>
        </p:txBody>
      </p:sp>
      <p:sp>
        <p:nvSpPr>
          <p:cNvPr id="18" name="テキスト ボックス 17">
            <a:extLst>
              <a:ext uri="{FF2B5EF4-FFF2-40B4-BE49-F238E27FC236}">
                <a16:creationId xmlns:a16="http://schemas.microsoft.com/office/drawing/2014/main" id="{F3912A82-700C-ECFC-A9BB-2ED53B657589}"/>
              </a:ext>
            </a:extLst>
          </p:cNvPr>
          <p:cNvSpPr txBox="1"/>
          <p:nvPr/>
        </p:nvSpPr>
        <p:spPr>
          <a:xfrm>
            <a:off x="14293359" y="2826718"/>
            <a:ext cx="3712811" cy="954107"/>
          </a:xfrm>
          <a:prstGeom prst="rect">
            <a:avLst/>
          </a:prstGeom>
          <a:solidFill>
            <a:schemeClr val="accent5">
              <a:lumMod val="20000"/>
              <a:lumOff val="80000"/>
            </a:schemeClr>
          </a:solidFill>
          <a:ln>
            <a:noFill/>
          </a:ln>
        </p:spPr>
        <p:txBody>
          <a:bodyPr wrap="none" rtlCol="0">
            <a:spAutoFit/>
          </a:bodyPr>
          <a:lstStyle/>
          <a:p>
            <a:r>
              <a:rPr kumimoji="1" lang="ja-JP" altLang="en-US" sz="2800" dirty="0"/>
              <a:t>・</a:t>
            </a:r>
            <a:r>
              <a:rPr kumimoji="1" lang="en-US" altLang="ja-JP" sz="2800" dirty="0" err="1"/>
              <a:t>randomforestregressor</a:t>
            </a:r>
            <a:endParaRPr kumimoji="1" lang="en-US" altLang="ja-JP" sz="2800" dirty="0"/>
          </a:p>
          <a:p>
            <a:r>
              <a:rPr kumimoji="1" lang="ja-JP" altLang="en-US" sz="2800" dirty="0"/>
              <a:t>・</a:t>
            </a:r>
            <a:r>
              <a:rPr kumimoji="1" lang="en-US" altLang="ja-JP" sz="2800" dirty="0" err="1"/>
              <a:t>extratreesregressor</a:t>
            </a:r>
            <a:endParaRPr kumimoji="1" lang="en-US" altLang="ja-JP" sz="2800" dirty="0"/>
          </a:p>
        </p:txBody>
      </p:sp>
      <p:sp>
        <p:nvSpPr>
          <p:cNvPr id="19" name="テキスト ボックス 18">
            <a:extLst>
              <a:ext uri="{FF2B5EF4-FFF2-40B4-BE49-F238E27FC236}">
                <a16:creationId xmlns:a16="http://schemas.microsoft.com/office/drawing/2014/main" id="{1FD5744F-29E2-AF68-9B4D-0C5695ED981C}"/>
              </a:ext>
            </a:extLst>
          </p:cNvPr>
          <p:cNvSpPr txBox="1"/>
          <p:nvPr/>
        </p:nvSpPr>
        <p:spPr>
          <a:xfrm>
            <a:off x="9493005" y="6896100"/>
            <a:ext cx="3263907" cy="954107"/>
          </a:xfrm>
          <a:prstGeom prst="rect">
            <a:avLst/>
          </a:prstGeom>
          <a:solidFill>
            <a:schemeClr val="accent5">
              <a:lumMod val="20000"/>
              <a:lumOff val="80000"/>
            </a:schemeClr>
          </a:solidFill>
          <a:ln>
            <a:noFill/>
          </a:ln>
        </p:spPr>
        <p:txBody>
          <a:bodyPr wrap="none" rtlCol="0">
            <a:spAutoFit/>
          </a:bodyPr>
          <a:lstStyle/>
          <a:p>
            <a:r>
              <a:rPr kumimoji="1" lang="ja-JP" altLang="en-US" sz="2800" dirty="0"/>
              <a:t>・</a:t>
            </a:r>
            <a:r>
              <a:rPr kumimoji="1" lang="en-US" altLang="ja-JP" sz="2800" dirty="0" err="1"/>
              <a:t>Extratreesregressor</a:t>
            </a:r>
            <a:endParaRPr kumimoji="1" lang="en-US" altLang="ja-JP" sz="2800" dirty="0"/>
          </a:p>
          <a:p>
            <a:r>
              <a:rPr kumimoji="1" lang="ja-JP" altLang="en-US" sz="2800" dirty="0"/>
              <a:t>・</a:t>
            </a:r>
            <a:r>
              <a:rPr kumimoji="1" lang="en-US" altLang="ja-JP" sz="2800" dirty="0" err="1"/>
              <a:t>lightgbm</a:t>
            </a:r>
            <a:r>
              <a:rPr kumimoji="1" lang="en-US" altLang="ja-JP" sz="2800" dirty="0"/>
              <a:t> </a:t>
            </a:r>
            <a:r>
              <a:rPr kumimoji="1" lang="en-US" altLang="ja-JP" sz="2800" dirty="0" err="1"/>
              <a:t>optuna</a:t>
            </a:r>
            <a:endParaRPr kumimoji="1" lang="en-US" altLang="ja-JP" sz="2800" dirty="0"/>
          </a:p>
        </p:txBody>
      </p:sp>
    </p:spTree>
    <p:extLst>
      <p:ext uri="{BB962C8B-B14F-4D97-AF65-F5344CB8AC3E}">
        <p14:creationId xmlns:p14="http://schemas.microsoft.com/office/powerpoint/2010/main" val="27160432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766492"/>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mn-ea"/>
                <a:cs typeface="+mn-cs"/>
              </a:rPr>
              <a:t>モデル開発</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sp>
        <p:nvSpPr>
          <p:cNvPr id="60" name="テキスト ボックス 59">
            <a:extLst>
              <a:ext uri="{FF2B5EF4-FFF2-40B4-BE49-F238E27FC236}">
                <a16:creationId xmlns:a16="http://schemas.microsoft.com/office/drawing/2014/main" id="{24D94B41-B100-0971-866E-CD6BCCD1E265}"/>
              </a:ext>
            </a:extLst>
          </p:cNvPr>
          <p:cNvSpPr txBox="1"/>
          <p:nvPr/>
        </p:nvSpPr>
        <p:spPr>
          <a:xfrm>
            <a:off x="7620000" y="876300"/>
            <a:ext cx="11353800" cy="646331"/>
          </a:xfrm>
          <a:prstGeom prst="rect">
            <a:avLst/>
          </a:prstGeom>
          <a:noFill/>
        </p:spPr>
        <p:txBody>
          <a:bodyPr wrap="square" rtlCol="0">
            <a:spAutoFit/>
          </a:bodyPr>
          <a:lstStyle/>
          <a:p>
            <a:r>
              <a:rPr kumimoji="1" lang="en-US" altLang="ja-JP" sz="3600" dirty="0" err="1"/>
              <a:t>CO,No</a:t>
            </a:r>
            <a:r>
              <a:rPr kumimoji="1" lang="ja-JP" altLang="en-US" sz="3600" dirty="0"/>
              <a:t>ｘ</a:t>
            </a:r>
            <a:r>
              <a:rPr kumimoji="1" lang="en-US" altLang="ja-JP" sz="3600" dirty="0"/>
              <a:t>,</a:t>
            </a:r>
            <a:r>
              <a:rPr kumimoji="1" lang="ja-JP" altLang="en-US" sz="3600" dirty="0"/>
              <a:t>ベンゼンと予測値のアルゴリズムで相性確認</a:t>
            </a:r>
          </a:p>
        </p:txBody>
      </p:sp>
      <p:graphicFrame>
        <p:nvGraphicFramePr>
          <p:cNvPr id="2" name="グラフ 1">
            <a:extLst>
              <a:ext uri="{FF2B5EF4-FFF2-40B4-BE49-F238E27FC236}">
                <a16:creationId xmlns:a16="http://schemas.microsoft.com/office/drawing/2014/main" id="{A47AD9BE-2263-EBB6-548A-28231CC44BDB}"/>
              </a:ext>
            </a:extLst>
          </p:cNvPr>
          <p:cNvGraphicFramePr>
            <a:graphicFrameLocks/>
          </p:cNvGraphicFramePr>
          <p:nvPr>
            <p:extLst>
              <p:ext uri="{D42A27DB-BD31-4B8C-83A1-F6EECF244321}">
                <p14:modId xmlns:p14="http://schemas.microsoft.com/office/powerpoint/2010/main" val="4238040194"/>
              </p:ext>
            </p:extLst>
          </p:nvPr>
        </p:nvGraphicFramePr>
        <p:xfrm>
          <a:off x="1981200" y="2861829"/>
          <a:ext cx="5687373" cy="3425667"/>
        </p:xfrm>
        <a:graphic>
          <a:graphicData uri="http://schemas.openxmlformats.org/drawingml/2006/chart">
            <c:chart xmlns:c="http://schemas.openxmlformats.org/drawingml/2006/chart" xmlns:r="http://schemas.openxmlformats.org/officeDocument/2006/relationships" r:id="rId3"/>
          </a:graphicData>
        </a:graphic>
      </p:graphicFrame>
      <p:sp>
        <p:nvSpPr>
          <p:cNvPr id="4" name="テキスト ボックス 3">
            <a:extLst>
              <a:ext uri="{FF2B5EF4-FFF2-40B4-BE49-F238E27FC236}">
                <a16:creationId xmlns:a16="http://schemas.microsoft.com/office/drawing/2014/main" id="{C889C211-1182-E1FC-71B3-A9C39D678ECF}"/>
              </a:ext>
            </a:extLst>
          </p:cNvPr>
          <p:cNvSpPr txBox="1"/>
          <p:nvPr/>
        </p:nvSpPr>
        <p:spPr>
          <a:xfrm>
            <a:off x="4830141" y="2613677"/>
            <a:ext cx="106680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4000" b="0" i="0" u="none" strike="noStrike" kern="1200" cap="none" spc="0" normalizeH="0" baseline="0" noProof="0" dirty="0">
                <a:ln>
                  <a:noFill/>
                </a:ln>
                <a:solidFill>
                  <a:srgbClr val="0070C0"/>
                </a:solidFill>
                <a:effectLst/>
                <a:highlight>
                  <a:srgbClr val="A2FDFC"/>
                </a:highlight>
                <a:uLnTx/>
                <a:uFillTx/>
                <a:latin typeface="+mn-ea"/>
                <a:cs typeface="+mn-cs"/>
              </a:rPr>
              <a:t>CO</a:t>
            </a:r>
            <a:endParaRPr kumimoji="1" lang="ja-JP" altLang="en-US" sz="4000" b="0" i="0" u="none" strike="noStrike" kern="1200" cap="none" spc="0" normalizeH="0" baseline="0" noProof="0" dirty="0">
              <a:ln>
                <a:noFill/>
              </a:ln>
              <a:solidFill>
                <a:srgbClr val="0070C0"/>
              </a:solidFill>
              <a:effectLst/>
              <a:highlight>
                <a:srgbClr val="A2FDFC"/>
              </a:highlight>
              <a:uLnTx/>
              <a:uFillTx/>
              <a:latin typeface="+mn-ea"/>
              <a:cs typeface="+mn-cs"/>
            </a:endParaRPr>
          </a:p>
        </p:txBody>
      </p:sp>
      <p:graphicFrame>
        <p:nvGraphicFramePr>
          <p:cNvPr id="12" name="グラフ 11">
            <a:extLst>
              <a:ext uri="{FF2B5EF4-FFF2-40B4-BE49-F238E27FC236}">
                <a16:creationId xmlns:a16="http://schemas.microsoft.com/office/drawing/2014/main" id="{1E22297A-25C2-51D6-50EE-0F4CB7F1E712}"/>
              </a:ext>
            </a:extLst>
          </p:cNvPr>
          <p:cNvGraphicFramePr>
            <a:graphicFrameLocks/>
          </p:cNvGraphicFramePr>
          <p:nvPr>
            <p:extLst>
              <p:ext uri="{D42A27DB-BD31-4B8C-83A1-F6EECF244321}">
                <p14:modId xmlns:p14="http://schemas.microsoft.com/office/powerpoint/2010/main" val="3452566626"/>
              </p:ext>
            </p:extLst>
          </p:nvPr>
        </p:nvGraphicFramePr>
        <p:xfrm>
          <a:off x="9376641" y="2315861"/>
          <a:ext cx="6241198" cy="3925162"/>
        </p:xfrm>
        <a:graphic>
          <a:graphicData uri="http://schemas.openxmlformats.org/drawingml/2006/chart">
            <c:chart xmlns:c="http://schemas.openxmlformats.org/drawingml/2006/chart" xmlns:r="http://schemas.openxmlformats.org/officeDocument/2006/relationships" r:id="rId4"/>
          </a:graphicData>
        </a:graphic>
      </p:graphicFrame>
      <p:sp>
        <p:nvSpPr>
          <p:cNvPr id="6" name="テキスト ボックス 5">
            <a:extLst>
              <a:ext uri="{FF2B5EF4-FFF2-40B4-BE49-F238E27FC236}">
                <a16:creationId xmlns:a16="http://schemas.microsoft.com/office/drawing/2014/main" id="{0DCDD7A8-AAA1-8B27-6F3D-45B67D7E6884}"/>
              </a:ext>
            </a:extLst>
          </p:cNvPr>
          <p:cNvSpPr txBox="1"/>
          <p:nvPr/>
        </p:nvSpPr>
        <p:spPr>
          <a:xfrm>
            <a:off x="10744200" y="2153943"/>
            <a:ext cx="220980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4000" b="0" i="0" u="none" strike="noStrike" kern="1200" cap="none" spc="0" normalizeH="0" baseline="0" noProof="0" dirty="0">
                <a:ln>
                  <a:noFill/>
                </a:ln>
                <a:solidFill>
                  <a:srgbClr val="0070C0"/>
                </a:solidFill>
                <a:effectLst/>
                <a:highlight>
                  <a:srgbClr val="A2FDFC"/>
                </a:highlight>
                <a:uLnTx/>
                <a:uFillTx/>
                <a:latin typeface="Calibri"/>
                <a:ea typeface="ＭＳ Ｐゴシック" panose="020B0600070205080204" pitchFamily="50" charset="-128"/>
                <a:cs typeface="+mn-cs"/>
              </a:rPr>
              <a:t>ベンゼン</a:t>
            </a:r>
          </a:p>
        </p:txBody>
      </p:sp>
      <p:graphicFrame>
        <p:nvGraphicFramePr>
          <p:cNvPr id="14" name="グラフ 13">
            <a:extLst>
              <a:ext uri="{FF2B5EF4-FFF2-40B4-BE49-F238E27FC236}">
                <a16:creationId xmlns:a16="http://schemas.microsoft.com/office/drawing/2014/main" id="{C90640EA-C08D-CE39-AAA4-A32FD094BC1D}"/>
              </a:ext>
            </a:extLst>
          </p:cNvPr>
          <p:cNvGraphicFramePr>
            <a:graphicFrameLocks/>
          </p:cNvGraphicFramePr>
          <p:nvPr>
            <p:extLst>
              <p:ext uri="{D42A27DB-BD31-4B8C-83A1-F6EECF244321}">
                <p14:modId xmlns:p14="http://schemas.microsoft.com/office/powerpoint/2010/main" val="710018177"/>
              </p:ext>
            </p:extLst>
          </p:nvPr>
        </p:nvGraphicFramePr>
        <p:xfrm>
          <a:off x="4724400" y="6612153"/>
          <a:ext cx="7475682" cy="3610885"/>
        </p:xfrm>
        <a:graphic>
          <a:graphicData uri="http://schemas.openxmlformats.org/drawingml/2006/chart">
            <c:chart xmlns:c="http://schemas.openxmlformats.org/drawingml/2006/chart" xmlns:r="http://schemas.openxmlformats.org/officeDocument/2006/relationships" r:id="rId5"/>
          </a:graphicData>
        </a:graphic>
      </p:graphicFrame>
      <p:sp>
        <p:nvSpPr>
          <p:cNvPr id="13" name="テキスト ボックス 12">
            <a:extLst>
              <a:ext uri="{FF2B5EF4-FFF2-40B4-BE49-F238E27FC236}">
                <a16:creationId xmlns:a16="http://schemas.microsoft.com/office/drawing/2014/main" id="{F3818CF1-550A-739D-7D22-4EB75E8A4475}"/>
              </a:ext>
            </a:extLst>
          </p:cNvPr>
          <p:cNvSpPr txBox="1"/>
          <p:nvPr/>
        </p:nvSpPr>
        <p:spPr>
          <a:xfrm>
            <a:off x="7353300" y="6696200"/>
            <a:ext cx="2209800"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4000" b="0" i="0" u="none" strike="noStrike" kern="1200" cap="none" spc="0" normalizeH="0" baseline="0" noProof="0" dirty="0">
                <a:ln>
                  <a:noFill/>
                </a:ln>
                <a:solidFill>
                  <a:srgbClr val="0070C0"/>
                </a:solidFill>
                <a:effectLst/>
                <a:highlight>
                  <a:srgbClr val="A2FDFC"/>
                </a:highlight>
                <a:uLnTx/>
                <a:uFillTx/>
                <a:latin typeface="Calibri"/>
                <a:ea typeface="ＭＳ Ｐゴシック" panose="020B0600070205080204" pitchFamily="50" charset="-128"/>
                <a:cs typeface="+mn-cs"/>
              </a:rPr>
              <a:t>ＮＯｘ</a:t>
            </a:r>
          </a:p>
        </p:txBody>
      </p:sp>
      <p:sp>
        <p:nvSpPr>
          <p:cNvPr id="3" name="楕円 2">
            <a:extLst>
              <a:ext uri="{FF2B5EF4-FFF2-40B4-BE49-F238E27FC236}">
                <a16:creationId xmlns:a16="http://schemas.microsoft.com/office/drawing/2014/main" id="{37809602-F36D-DBED-291B-327B9F079677}"/>
              </a:ext>
            </a:extLst>
          </p:cNvPr>
          <p:cNvSpPr/>
          <p:nvPr/>
        </p:nvSpPr>
        <p:spPr>
          <a:xfrm>
            <a:off x="2733756" y="5115910"/>
            <a:ext cx="386239" cy="477012"/>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7A26F3FD-2262-80C7-BFB4-3273ED0E87C1}"/>
              </a:ext>
            </a:extLst>
          </p:cNvPr>
          <p:cNvSpPr/>
          <p:nvPr/>
        </p:nvSpPr>
        <p:spPr>
          <a:xfrm>
            <a:off x="10183404" y="4666488"/>
            <a:ext cx="386239" cy="477012"/>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68B7EC2A-EB92-D21E-A0D1-AE179CCD9AFD}"/>
              </a:ext>
            </a:extLst>
          </p:cNvPr>
          <p:cNvSpPr/>
          <p:nvPr/>
        </p:nvSpPr>
        <p:spPr>
          <a:xfrm>
            <a:off x="5618702" y="9027638"/>
            <a:ext cx="386239" cy="477012"/>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5" name="楕円 14">
            <a:extLst>
              <a:ext uri="{FF2B5EF4-FFF2-40B4-BE49-F238E27FC236}">
                <a16:creationId xmlns:a16="http://schemas.microsoft.com/office/drawing/2014/main" id="{68FEF081-1B36-C55C-BF8A-CD067687C036}"/>
              </a:ext>
            </a:extLst>
          </p:cNvPr>
          <p:cNvSpPr/>
          <p:nvPr/>
        </p:nvSpPr>
        <p:spPr>
          <a:xfrm>
            <a:off x="6883025" y="902877"/>
            <a:ext cx="736975" cy="71276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２</a:t>
            </a:r>
          </a:p>
        </p:txBody>
      </p:sp>
    </p:spTree>
    <p:extLst>
      <p:ext uri="{BB962C8B-B14F-4D97-AF65-F5344CB8AC3E}">
        <p14:creationId xmlns:p14="http://schemas.microsoft.com/office/powerpoint/2010/main" val="181475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12205791" cy="766492"/>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mn-ea"/>
                <a:cs typeface="+mn-cs"/>
              </a:rPr>
              <a:t>使用したモデルと予測値の構成</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sp>
        <p:nvSpPr>
          <p:cNvPr id="16" name="楕円 15">
            <a:extLst>
              <a:ext uri="{FF2B5EF4-FFF2-40B4-BE49-F238E27FC236}">
                <a16:creationId xmlns:a16="http://schemas.microsoft.com/office/drawing/2014/main" id="{051EB266-1F25-6C5E-6572-3B0EA9565BAE}"/>
              </a:ext>
            </a:extLst>
          </p:cNvPr>
          <p:cNvSpPr/>
          <p:nvPr/>
        </p:nvSpPr>
        <p:spPr>
          <a:xfrm>
            <a:off x="7315200" y="2063764"/>
            <a:ext cx="1510096" cy="1523394"/>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4400" dirty="0">
                <a:solidFill>
                  <a:schemeClr val="tx1"/>
                </a:solidFill>
                <a:latin typeface="+mn-ea"/>
              </a:rPr>
              <a:t>CO</a:t>
            </a:r>
          </a:p>
        </p:txBody>
      </p:sp>
      <p:sp>
        <p:nvSpPr>
          <p:cNvPr id="21" name="楕円 20">
            <a:extLst>
              <a:ext uri="{FF2B5EF4-FFF2-40B4-BE49-F238E27FC236}">
                <a16:creationId xmlns:a16="http://schemas.microsoft.com/office/drawing/2014/main" id="{F471D3D2-D2AC-098F-4F97-5A4F9E2DF1F9}"/>
              </a:ext>
            </a:extLst>
          </p:cNvPr>
          <p:cNvSpPr/>
          <p:nvPr/>
        </p:nvSpPr>
        <p:spPr>
          <a:xfrm>
            <a:off x="607462" y="2036173"/>
            <a:ext cx="1797446" cy="1813274"/>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4000" dirty="0">
                <a:solidFill>
                  <a:schemeClr val="tx1"/>
                </a:solidFill>
                <a:latin typeface="+mn-ea"/>
              </a:rPr>
              <a:t>NOx</a:t>
            </a:r>
            <a:endParaRPr kumimoji="1" lang="ja-JP" altLang="en-US" sz="4000" dirty="0">
              <a:solidFill>
                <a:schemeClr val="tx1"/>
              </a:solidFill>
              <a:latin typeface="+mn-ea"/>
            </a:endParaRPr>
          </a:p>
        </p:txBody>
      </p:sp>
      <p:sp>
        <p:nvSpPr>
          <p:cNvPr id="23" name="楕円 22">
            <a:extLst>
              <a:ext uri="{FF2B5EF4-FFF2-40B4-BE49-F238E27FC236}">
                <a16:creationId xmlns:a16="http://schemas.microsoft.com/office/drawing/2014/main" id="{BA2F7BD8-24A2-CA14-4835-B855AA9788DF}"/>
              </a:ext>
            </a:extLst>
          </p:cNvPr>
          <p:cNvSpPr/>
          <p:nvPr/>
        </p:nvSpPr>
        <p:spPr>
          <a:xfrm>
            <a:off x="14097000" y="1720248"/>
            <a:ext cx="3048000" cy="3074840"/>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000" dirty="0">
                <a:solidFill>
                  <a:schemeClr val="tx1"/>
                </a:solidFill>
              </a:rPr>
              <a:t>ベンゼン</a:t>
            </a:r>
            <a:endParaRPr kumimoji="1" lang="en-US" altLang="ja-JP" sz="4000" dirty="0">
              <a:solidFill>
                <a:schemeClr val="tx1"/>
              </a:solidFill>
            </a:endParaRPr>
          </a:p>
        </p:txBody>
      </p:sp>
      <p:sp>
        <p:nvSpPr>
          <p:cNvPr id="24" name="テキスト ボックス 23">
            <a:extLst>
              <a:ext uri="{FF2B5EF4-FFF2-40B4-BE49-F238E27FC236}">
                <a16:creationId xmlns:a16="http://schemas.microsoft.com/office/drawing/2014/main" id="{38A9D49F-43A6-2D80-A403-1ED6408A14E5}"/>
              </a:ext>
            </a:extLst>
          </p:cNvPr>
          <p:cNvSpPr txBox="1"/>
          <p:nvPr/>
        </p:nvSpPr>
        <p:spPr>
          <a:xfrm>
            <a:off x="7274706" y="3656915"/>
            <a:ext cx="1872307" cy="1569660"/>
          </a:xfrm>
          <a:prstGeom prst="rect">
            <a:avLst/>
          </a:prstGeom>
          <a:noFill/>
          <a:ln>
            <a:solidFill>
              <a:schemeClr val="tx1"/>
            </a:solidFill>
          </a:ln>
        </p:spPr>
        <p:txBody>
          <a:bodyPr wrap="none" rtlCol="0">
            <a:spAutoFit/>
          </a:bodyPr>
          <a:lstStyle/>
          <a:p>
            <a:r>
              <a:rPr kumimoji="1" lang="en-US" altLang="ja-JP" sz="3200" u="sng" dirty="0"/>
              <a:t>Model:</a:t>
            </a:r>
          </a:p>
          <a:p>
            <a:r>
              <a:rPr kumimoji="1" lang="en-US" altLang="ja-JP" sz="3200" u="sng" dirty="0" err="1"/>
              <a:t>Extratrees</a:t>
            </a:r>
            <a:endParaRPr kumimoji="1" lang="en-US" altLang="ja-JP" sz="3200" u="sng" dirty="0"/>
          </a:p>
          <a:p>
            <a:r>
              <a:rPr kumimoji="1" lang="en-US" altLang="ja-JP" sz="3200" u="sng" dirty="0"/>
              <a:t>regressor</a:t>
            </a:r>
            <a:endParaRPr kumimoji="1" lang="ja-JP" altLang="en-US" sz="3200" u="sng" dirty="0"/>
          </a:p>
        </p:txBody>
      </p:sp>
      <p:sp>
        <p:nvSpPr>
          <p:cNvPr id="26" name="テキスト ボックス 25">
            <a:extLst>
              <a:ext uri="{FF2B5EF4-FFF2-40B4-BE49-F238E27FC236}">
                <a16:creationId xmlns:a16="http://schemas.microsoft.com/office/drawing/2014/main" id="{47361762-35DE-F4E5-5D7F-97AC4CF87DC6}"/>
              </a:ext>
            </a:extLst>
          </p:cNvPr>
          <p:cNvSpPr txBox="1"/>
          <p:nvPr/>
        </p:nvSpPr>
        <p:spPr>
          <a:xfrm>
            <a:off x="599579" y="3895978"/>
            <a:ext cx="1975221" cy="1569660"/>
          </a:xfrm>
          <a:prstGeom prst="rect">
            <a:avLst/>
          </a:prstGeom>
          <a:noFill/>
          <a:ln>
            <a:solidFill>
              <a:schemeClr val="tx1"/>
            </a:solidFill>
          </a:ln>
        </p:spPr>
        <p:txBody>
          <a:bodyPr wrap="none" rtlCol="0">
            <a:spAutoFit/>
          </a:bodyPr>
          <a:lstStyle/>
          <a:p>
            <a:r>
              <a:rPr kumimoji="1" lang="en-US" altLang="ja-JP" sz="3200" u="sng" dirty="0">
                <a:latin typeface="+mn-ea"/>
              </a:rPr>
              <a:t>Model:</a:t>
            </a:r>
          </a:p>
          <a:p>
            <a:r>
              <a:rPr kumimoji="1" lang="en-US" altLang="ja-JP" sz="3200" u="sng" dirty="0" err="1">
                <a:latin typeface="+mn-ea"/>
              </a:rPr>
              <a:t>Extratrees</a:t>
            </a:r>
            <a:endParaRPr kumimoji="1" lang="en-US" altLang="ja-JP" sz="3200" u="sng" dirty="0">
              <a:latin typeface="+mn-ea"/>
            </a:endParaRPr>
          </a:p>
          <a:p>
            <a:r>
              <a:rPr kumimoji="1" lang="en-US" altLang="ja-JP" sz="3200" u="sng" dirty="0">
                <a:latin typeface="+mn-ea"/>
              </a:rPr>
              <a:t>regressor</a:t>
            </a:r>
            <a:endParaRPr kumimoji="1" lang="ja-JP" altLang="en-US" sz="3200" u="sng" dirty="0">
              <a:latin typeface="+mn-ea"/>
            </a:endParaRPr>
          </a:p>
        </p:txBody>
      </p:sp>
      <p:sp>
        <p:nvSpPr>
          <p:cNvPr id="27" name="テキスト ボックス 26">
            <a:extLst>
              <a:ext uri="{FF2B5EF4-FFF2-40B4-BE49-F238E27FC236}">
                <a16:creationId xmlns:a16="http://schemas.microsoft.com/office/drawing/2014/main" id="{922FED19-A420-470D-8649-9DCF19D6CAF3}"/>
              </a:ext>
            </a:extLst>
          </p:cNvPr>
          <p:cNvSpPr txBox="1"/>
          <p:nvPr/>
        </p:nvSpPr>
        <p:spPr>
          <a:xfrm>
            <a:off x="13411200" y="4795088"/>
            <a:ext cx="2569934" cy="1569660"/>
          </a:xfrm>
          <a:prstGeom prst="rect">
            <a:avLst/>
          </a:prstGeom>
          <a:noFill/>
          <a:ln>
            <a:solidFill>
              <a:schemeClr val="tx1"/>
            </a:solidFill>
          </a:ln>
        </p:spPr>
        <p:txBody>
          <a:bodyPr wrap="none" rtlCol="0">
            <a:spAutoFit/>
          </a:bodyPr>
          <a:lstStyle/>
          <a:p>
            <a:r>
              <a:rPr kumimoji="1" lang="en-US" altLang="ja-JP" sz="3200" u="sng" dirty="0">
                <a:latin typeface="+mn-ea"/>
              </a:rPr>
              <a:t>Model:</a:t>
            </a:r>
          </a:p>
          <a:p>
            <a:r>
              <a:rPr kumimoji="1" lang="en-US" altLang="ja-JP" sz="3200" u="sng" dirty="0" err="1">
                <a:latin typeface="+mn-ea"/>
              </a:rPr>
              <a:t>Randomforest</a:t>
            </a:r>
            <a:endParaRPr kumimoji="1" lang="en-US" altLang="ja-JP" sz="3200" u="sng" dirty="0">
              <a:latin typeface="+mn-ea"/>
            </a:endParaRPr>
          </a:p>
          <a:p>
            <a:r>
              <a:rPr kumimoji="1" lang="en-US" altLang="ja-JP" sz="3200" u="sng" dirty="0">
                <a:latin typeface="+mn-ea"/>
              </a:rPr>
              <a:t>regressor</a:t>
            </a:r>
            <a:endParaRPr kumimoji="1" lang="ja-JP" altLang="en-US" sz="3200" u="sng" dirty="0">
              <a:latin typeface="+mn-ea"/>
            </a:endParaRPr>
          </a:p>
        </p:txBody>
      </p:sp>
      <p:cxnSp>
        <p:nvCxnSpPr>
          <p:cNvPr id="31" name="直線矢印コネクタ 30">
            <a:extLst>
              <a:ext uri="{FF2B5EF4-FFF2-40B4-BE49-F238E27FC236}">
                <a16:creationId xmlns:a16="http://schemas.microsoft.com/office/drawing/2014/main" id="{26EAF5E9-DA3E-5A0D-1D46-122A7979F3DB}"/>
              </a:ext>
            </a:extLst>
          </p:cNvPr>
          <p:cNvCxnSpPr>
            <a:cxnSpLocks/>
            <a:stCxn id="37" idx="1"/>
            <a:endCxn id="21" idx="7"/>
          </p:cNvCxnSpPr>
          <p:nvPr/>
        </p:nvCxnSpPr>
        <p:spPr>
          <a:xfrm flipH="1" flipV="1">
            <a:off x="2141678" y="2301721"/>
            <a:ext cx="1098265" cy="24829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FB4E04F2-7007-9669-1AA6-03F464F6528B}"/>
              </a:ext>
            </a:extLst>
          </p:cNvPr>
          <p:cNvCxnSpPr>
            <a:cxnSpLocks/>
            <a:stCxn id="38" idx="1"/>
            <a:endCxn id="21" idx="6"/>
          </p:cNvCxnSpPr>
          <p:nvPr/>
        </p:nvCxnSpPr>
        <p:spPr>
          <a:xfrm flipH="1" flipV="1">
            <a:off x="2404908" y="2942810"/>
            <a:ext cx="1049680" cy="118295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02A5FD00-1940-F740-B590-837F8EB77245}"/>
              </a:ext>
            </a:extLst>
          </p:cNvPr>
          <p:cNvSpPr txBox="1"/>
          <p:nvPr/>
        </p:nvSpPr>
        <p:spPr>
          <a:xfrm>
            <a:off x="3239943" y="2011404"/>
            <a:ext cx="3387040" cy="1077218"/>
          </a:xfrm>
          <a:prstGeom prst="rect">
            <a:avLst/>
          </a:prstGeom>
          <a:noFill/>
        </p:spPr>
        <p:txBody>
          <a:bodyPr wrap="square" rtlCol="0">
            <a:spAutoFit/>
          </a:bodyPr>
          <a:lstStyle/>
          <a:p>
            <a:r>
              <a:rPr kumimoji="1" lang="en-US" altLang="ja-JP" sz="3200" dirty="0">
                <a:latin typeface="+mn-ea"/>
              </a:rPr>
              <a:t>CO(</a:t>
            </a:r>
            <a:r>
              <a:rPr kumimoji="1" lang="ja-JP" altLang="en-US" sz="3200" dirty="0">
                <a:latin typeface="+mn-ea"/>
              </a:rPr>
              <a:t>予測値</a:t>
            </a:r>
            <a:r>
              <a:rPr kumimoji="1" lang="en-US" altLang="ja-JP" sz="3200" dirty="0">
                <a:latin typeface="+mn-ea"/>
              </a:rPr>
              <a:t>2)</a:t>
            </a:r>
          </a:p>
          <a:p>
            <a:r>
              <a:rPr kumimoji="1" lang="en-US" altLang="ja-JP" sz="3200" dirty="0">
                <a:latin typeface="+mn-ea"/>
              </a:rPr>
              <a:t>(</a:t>
            </a:r>
            <a:r>
              <a:rPr kumimoji="1" lang="en-US" altLang="ja-JP" sz="3200" dirty="0" err="1">
                <a:latin typeface="+mn-ea"/>
              </a:rPr>
              <a:t>Lightgbm</a:t>
            </a:r>
            <a:r>
              <a:rPr kumimoji="1" lang="en-US" altLang="ja-JP" sz="3200" dirty="0">
                <a:latin typeface="+mn-ea"/>
              </a:rPr>
              <a:t> </a:t>
            </a:r>
            <a:r>
              <a:rPr kumimoji="1" lang="en-US" altLang="ja-JP" sz="3200" dirty="0" err="1">
                <a:latin typeface="+mn-ea"/>
              </a:rPr>
              <a:t>optuna</a:t>
            </a:r>
            <a:r>
              <a:rPr kumimoji="1" lang="en-US" altLang="ja-JP" sz="3200" dirty="0">
                <a:latin typeface="+mn-ea"/>
              </a:rPr>
              <a:t>)</a:t>
            </a:r>
            <a:endParaRPr kumimoji="1" lang="ja-JP" altLang="en-US" sz="3200" dirty="0">
              <a:latin typeface="+mn-ea"/>
            </a:endParaRPr>
          </a:p>
        </p:txBody>
      </p:sp>
      <p:sp>
        <p:nvSpPr>
          <p:cNvPr id="38" name="テキスト ボックス 37">
            <a:extLst>
              <a:ext uri="{FF2B5EF4-FFF2-40B4-BE49-F238E27FC236}">
                <a16:creationId xmlns:a16="http://schemas.microsoft.com/office/drawing/2014/main" id="{22C4088C-BBFA-3E26-9ECF-08C87E82875A}"/>
              </a:ext>
            </a:extLst>
          </p:cNvPr>
          <p:cNvSpPr txBox="1"/>
          <p:nvPr/>
        </p:nvSpPr>
        <p:spPr>
          <a:xfrm>
            <a:off x="3454588" y="3587158"/>
            <a:ext cx="3387040" cy="1077218"/>
          </a:xfrm>
          <a:prstGeom prst="rect">
            <a:avLst/>
          </a:prstGeom>
          <a:noFill/>
        </p:spPr>
        <p:txBody>
          <a:bodyPr wrap="square" rtlCol="0">
            <a:spAutoFit/>
          </a:bodyPr>
          <a:lstStyle/>
          <a:p>
            <a:r>
              <a:rPr kumimoji="1" lang="ja-JP" altLang="en-US" sz="3200" dirty="0">
                <a:latin typeface="+mn-ea"/>
              </a:rPr>
              <a:t>ベンゼン</a:t>
            </a:r>
            <a:r>
              <a:rPr kumimoji="1" lang="en-US" altLang="ja-JP" sz="3200" dirty="0">
                <a:latin typeface="+mn-ea"/>
              </a:rPr>
              <a:t>(</a:t>
            </a:r>
            <a:r>
              <a:rPr kumimoji="1" lang="ja-JP" altLang="en-US" sz="3200" dirty="0">
                <a:latin typeface="+mn-ea"/>
              </a:rPr>
              <a:t>予測値</a:t>
            </a:r>
            <a:r>
              <a:rPr kumimoji="1" lang="en-US" altLang="ja-JP" sz="3200" dirty="0">
                <a:latin typeface="+mn-ea"/>
              </a:rPr>
              <a:t>1)</a:t>
            </a:r>
          </a:p>
          <a:p>
            <a:r>
              <a:rPr kumimoji="1" lang="en-US" altLang="ja-JP" sz="3200" dirty="0">
                <a:latin typeface="+mn-ea"/>
              </a:rPr>
              <a:t>(</a:t>
            </a:r>
            <a:r>
              <a:rPr kumimoji="1" lang="en-US" altLang="ja-JP" sz="3200" dirty="0" err="1">
                <a:latin typeface="+mn-ea"/>
              </a:rPr>
              <a:t>randomforest</a:t>
            </a:r>
            <a:r>
              <a:rPr kumimoji="1" lang="en-US" altLang="ja-JP" sz="3200" dirty="0">
                <a:latin typeface="+mn-ea"/>
              </a:rPr>
              <a:t>)</a:t>
            </a:r>
            <a:endParaRPr kumimoji="1" lang="ja-JP" altLang="en-US" sz="3200" dirty="0">
              <a:latin typeface="+mn-ea"/>
            </a:endParaRPr>
          </a:p>
        </p:txBody>
      </p:sp>
      <p:sp>
        <p:nvSpPr>
          <p:cNvPr id="40" name="テキスト ボックス 39">
            <a:extLst>
              <a:ext uri="{FF2B5EF4-FFF2-40B4-BE49-F238E27FC236}">
                <a16:creationId xmlns:a16="http://schemas.microsoft.com/office/drawing/2014/main" id="{8A029F3A-E897-F40E-1626-317ADB77C6CF}"/>
              </a:ext>
            </a:extLst>
          </p:cNvPr>
          <p:cNvSpPr txBox="1"/>
          <p:nvPr/>
        </p:nvSpPr>
        <p:spPr>
          <a:xfrm>
            <a:off x="17274714" y="2989801"/>
            <a:ext cx="1005403" cy="584775"/>
          </a:xfrm>
          <a:prstGeom prst="rect">
            <a:avLst/>
          </a:prstGeom>
          <a:noFill/>
        </p:spPr>
        <p:txBody>
          <a:bodyPr wrap="none" rtlCol="0">
            <a:spAutoFit/>
          </a:bodyPr>
          <a:lstStyle/>
          <a:p>
            <a:r>
              <a:rPr kumimoji="1" lang="ja-JP" altLang="en-US" sz="3200" dirty="0"/>
              <a:t>単独</a:t>
            </a:r>
          </a:p>
        </p:txBody>
      </p:sp>
      <p:cxnSp>
        <p:nvCxnSpPr>
          <p:cNvPr id="41" name="直線矢印コネクタ 40">
            <a:extLst>
              <a:ext uri="{FF2B5EF4-FFF2-40B4-BE49-F238E27FC236}">
                <a16:creationId xmlns:a16="http://schemas.microsoft.com/office/drawing/2014/main" id="{A2580580-4DAD-05EC-0364-897080FCAD44}"/>
              </a:ext>
            </a:extLst>
          </p:cNvPr>
          <p:cNvCxnSpPr>
            <a:cxnSpLocks/>
            <a:stCxn id="59" idx="1"/>
            <a:endCxn id="16" idx="7"/>
          </p:cNvCxnSpPr>
          <p:nvPr/>
        </p:nvCxnSpPr>
        <p:spPr>
          <a:xfrm flipH="1" flipV="1">
            <a:off x="8604148" y="2286860"/>
            <a:ext cx="1225652" cy="18737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4" name="直線矢印コネクタ 53">
            <a:extLst>
              <a:ext uri="{FF2B5EF4-FFF2-40B4-BE49-F238E27FC236}">
                <a16:creationId xmlns:a16="http://schemas.microsoft.com/office/drawing/2014/main" id="{3A55C8BF-0026-05CE-CDEC-096CAEC370D9}"/>
              </a:ext>
            </a:extLst>
          </p:cNvPr>
          <p:cNvCxnSpPr>
            <a:cxnSpLocks/>
            <a:stCxn id="64" idx="1"/>
            <a:endCxn id="16" idx="6"/>
          </p:cNvCxnSpPr>
          <p:nvPr/>
        </p:nvCxnSpPr>
        <p:spPr>
          <a:xfrm flipH="1" flipV="1">
            <a:off x="8825296" y="2825461"/>
            <a:ext cx="928304" cy="86441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9" name="テキスト ボックス 58">
            <a:extLst>
              <a:ext uri="{FF2B5EF4-FFF2-40B4-BE49-F238E27FC236}">
                <a16:creationId xmlns:a16="http://schemas.microsoft.com/office/drawing/2014/main" id="{13EEA3BE-51FF-209A-D622-3EBB1E97C783}"/>
              </a:ext>
            </a:extLst>
          </p:cNvPr>
          <p:cNvSpPr txBox="1"/>
          <p:nvPr/>
        </p:nvSpPr>
        <p:spPr>
          <a:xfrm>
            <a:off x="9829800" y="1935626"/>
            <a:ext cx="3387040" cy="1077218"/>
          </a:xfrm>
          <a:prstGeom prst="rect">
            <a:avLst/>
          </a:prstGeom>
          <a:noFill/>
        </p:spPr>
        <p:txBody>
          <a:bodyPr wrap="square" rtlCol="0">
            <a:spAutoFit/>
          </a:bodyPr>
          <a:lstStyle/>
          <a:p>
            <a:r>
              <a:rPr kumimoji="1" lang="en-US" altLang="ja-JP" sz="3200" dirty="0">
                <a:latin typeface="+mn-ea"/>
              </a:rPr>
              <a:t>N</a:t>
            </a:r>
            <a:r>
              <a:rPr kumimoji="1" lang="ja-JP" altLang="en-US" sz="3200" dirty="0">
                <a:latin typeface="+mn-ea"/>
              </a:rPr>
              <a:t>Ｏｘ</a:t>
            </a:r>
            <a:r>
              <a:rPr kumimoji="1" lang="en-US" altLang="ja-JP" sz="3200" dirty="0">
                <a:latin typeface="+mn-ea"/>
              </a:rPr>
              <a:t>(</a:t>
            </a:r>
            <a:r>
              <a:rPr kumimoji="1" lang="ja-JP" altLang="en-US" sz="3200" dirty="0">
                <a:latin typeface="+mn-ea"/>
              </a:rPr>
              <a:t>予測値</a:t>
            </a:r>
            <a:r>
              <a:rPr kumimoji="1" lang="en-US" altLang="ja-JP" sz="3200" dirty="0">
                <a:latin typeface="+mn-ea"/>
              </a:rPr>
              <a:t>2)</a:t>
            </a:r>
          </a:p>
          <a:p>
            <a:r>
              <a:rPr kumimoji="1" lang="en-US" altLang="ja-JP" sz="3200" dirty="0">
                <a:latin typeface="+mn-ea"/>
              </a:rPr>
              <a:t>(</a:t>
            </a:r>
            <a:r>
              <a:rPr kumimoji="1" lang="ja-JP" altLang="en-US" sz="3200" dirty="0">
                <a:latin typeface="+mn-ea"/>
              </a:rPr>
              <a:t>ｌ</a:t>
            </a:r>
            <a:r>
              <a:rPr kumimoji="1" lang="en-US" altLang="ja-JP" sz="3200" dirty="0" err="1">
                <a:latin typeface="+mn-ea"/>
              </a:rPr>
              <a:t>ightgbm</a:t>
            </a:r>
            <a:r>
              <a:rPr kumimoji="1" lang="en-US" altLang="ja-JP" sz="3200" dirty="0">
                <a:latin typeface="+mn-ea"/>
              </a:rPr>
              <a:t> </a:t>
            </a:r>
            <a:r>
              <a:rPr kumimoji="1" lang="en-US" altLang="ja-JP" sz="3200" dirty="0" err="1">
                <a:latin typeface="+mn-ea"/>
              </a:rPr>
              <a:t>optuna</a:t>
            </a:r>
            <a:r>
              <a:rPr kumimoji="1" lang="en-US" altLang="ja-JP" sz="3200" dirty="0">
                <a:latin typeface="+mn-ea"/>
              </a:rPr>
              <a:t>)</a:t>
            </a:r>
            <a:endParaRPr kumimoji="1" lang="ja-JP" altLang="en-US" sz="3200" dirty="0">
              <a:latin typeface="+mn-ea"/>
            </a:endParaRPr>
          </a:p>
        </p:txBody>
      </p:sp>
      <p:sp>
        <p:nvSpPr>
          <p:cNvPr id="64" name="テキスト ボックス 63">
            <a:extLst>
              <a:ext uri="{FF2B5EF4-FFF2-40B4-BE49-F238E27FC236}">
                <a16:creationId xmlns:a16="http://schemas.microsoft.com/office/drawing/2014/main" id="{E8327BB1-9F64-94C2-5449-AC7C2FCF559F}"/>
              </a:ext>
            </a:extLst>
          </p:cNvPr>
          <p:cNvSpPr txBox="1"/>
          <p:nvPr/>
        </p:nvSpPr>
        <p:spPr>
          <a:xfrm>
            <a:off x="9753600" y="3151266"/>
            <a:ext cx="3831021" cy="1077218"/>
          </a:xfrm>
          <a:prstGeom prst="rect">
            <a:avLst/>
          </a:prstGeom>
          <a:noFill/>
        </p:spPr>
        <p:txBody>
          <a:bodyPr wrap="square" rtlCol="0">
            <a:spAutoFit/>
          </a:bodyPr>
          <a:lstStyle/>
          <a:p>
            <a:r>
              <a:rPr kumimoji="1" lang="ja-JP" altLang="en-US" sz="3200" dirty="0">
                <a:latin typeface="+mn-ea"/>
              </a:rPr>
              <a:t>ベンゼン</a:t>
            </a:r>
            <a:r>
              <a:rPr kumimoji="1" lang="en-US" altLang="ja-JP" sz="3200" dirty="0">
                <a:latin typeface="+mn-ea"/>
              </a:rPr>
              <a:t>(</a:t>
            </a:r>
            <a:r>
              <a:rPr kumimoji="1" lang="ja-JP" altLang="en-US" sz="3200" dirty="0">
                <a:latin typeface="+mn-ea"/>
              </a:rPr>
              <a:t>予測値</a:t>
            </a:r>
            <a:r>
              <a:rPr kumimoji="1" lang="en-US" altLang="ja-JP" sz="3200" dirty="0">
                <a:latin typeface="+mn-ea"/>
              </a:rPr>
              <a:t>1)</a:t>
            </a:r>
          </a:p>
          <a:p>
            <a:r>
              <a:rPr kumimoji="1" lang="en-US" altLang="ja-JP" sz="3200" dirty="0">
                <a:latin typeface="+mn-ea"/>
              </a:rPr>
              <a:t>(</a:t>
            </a:r>
            <a:r>
              <a:rPr kumimoji="1" lang="en-US" altLang="ja-JP" sz="3200" dirty="0" err="1">
                <a:latin typeface="+mn-ea"/>
              </a:rPr>
              <a:t>extratreesregressor</a:t>
            </a:r>
            <a:r>
              <a:rPr kumimoji="1" lang="en-US" altLang="ja-JP" sz="3200" dirty="0">
                <a:latin typeface="+mn-ea"/>
              </a:rPr>
              <a:t>)</a:t>
            </a:r>
            <a:endParaRPr kumimoji="1" lang="ja-JP" altLang="en-US" sz="3200" dirty="0">
              <a:latin typeface="+mn-ea"/>
            </a:endParaRPr>
          </a:p>
        </p:txBody>
      </p:sp>
      <p:sp>
        <p:nvSpPr>
          <p:cNvPr id="29" name="テキスト ボックス 28">
            <a:extLst>
              <a:ext uri="{FF2B5EF4-FFF2-40B4-BE49-F238E27FC236}">
                <a16:creationId xmlns:a16="http://schemas.microsoft.com/office/drawing/2014/main" id="{09873C1A-1620-2D4B-9175-5023463BC007}"/>
              </a:ext>
            </a:extLst>
          </p:cNvPr>
          <p:cNvSpPr txBox="1"/>
          <p:nvPr/>
        </p:nvSpPr>
        <p:spPr>
          <a:xfrm>
            <a:off x="7162800" y="5762739"/>
            <a:ext cx="5559535" cy="1661993"/>
          </a:xfrm>
          <a:prstGeom prst="rect">
            <a:avLst/>
          </a:prstGeom>
          <a:noFill/>
          <a:ln>
            <a:solidFill>
              <a:schemeClr val="tx1"/>
            </a:solidFill>
          </a:ln>
        </p:spPr>
        <p:txBody>
          <a:bodyPr wrap="none" rtlCol="0">
            <a:spAutoFit/>
          </a:bodyPr>
          <a:lstStyle/>
          <a:p>
            <a:r>
              <a:rPr lang="en-US" altLang="ja-JP" sz="2800" b="0" dirty="0">
                <a:effectLst/>
                <a:latin typeface="+mn-ea"/>
              </a:rPr>
              <a:t>Parameter:</a:t>
            </a:r>
          </a:p>
          <a:p>
            <a:r>
              <a:rPr lang="en-US" altLang="ja-JP" sz="2800" b="0" dirty="0" err="1">
                <a:effectLst/>
                <a:latin typeface="+mn-ea"/>
              </a:rPr>
              <a:t>n_estimators</a:t>
            </a:r>
            <a:r>
              <a:rPr lang="en-US" altLang="ja-JP" sz="2800" b="0" dirty="0">
                <a:effectLst/>
                <a:latin typeface="+mn-ea"/>
              </a:rPr>
              <a:t>=100,bootstrap = True, </a:t>
            </a:r>
          </a:p>
          <a:p>
            <a:r>
              <a:rPr lang="en-US" altLang="ja-JP" sz="2800" b="0" dirty="0" err="1">
                <a:effectLst/>
                <a:latin typeface="+mn-ea"/>
              </a:rPr>
              <a:t>random_state</a:t>
            </a:r>
            <a:r>
              <a:rPr lang="en-US" altLang="ja-JP" sz="2800" b="0" dirty="0">
                <a:effectLst/>
                <a:latin typeface="+mn-ea"/>
              </a:rPr>
              <a:t> = 0</a:t>
            </a:r>
          </a:p>
          <a:p>
            <a:endParaRPr kumimoji="1" lang="ja-JP" altLang="en-US" dirty="0"/>
          </a:p>
        </p:txBody>
      </p:sp>
      <p:sp>
        <p:nvSpPr>
          <p:cNvPr id="30" name="テキスト ボックス 29">
            <a:extLst>
              <a:ext uri="{FF2B5EF4-FFF2-40B4-BE49-F238E27FC236}">
                <a16:creationId xmlns:a16="http://schemas.microsoft.com/office/drawing/2014/main" id="{CD4BBB3F-4931-8644-9266-549AEF143760}"/>
              </a:ext>
            </a:extLst>
          </p:cNvPr>
          <p:cNvSpPr txBox="1"/>
          <p:nvPr/>
        </p:nvSpPr>
        <p:spPr>
          <a:xfrm>
            <a:off x="578559" y="5762739"/>
            <a:ext cx="5559535" cy="1661993"/>
          </a:xfrm>
          <a:prstGeom prst="rect">
            <a:avLst/>
          </a:prstGeom>
          <a:noFill/>
          <a:ln>
            <a:solidFill>
              <a:schemeClr val="tx1"/>
            </a:solidFill>
          </a:ln>
        </p:spPr>
        <p:txBody>
          <a:bodyPr wrap="none" rtlCol="0">
            <a:spAutoFit/>
          </a:bodyPr>
          <a:lstStyle/>
          <a:p>
            <a:r>
              <a:rPr lang="en-US" altLang="ja-JP" sz="2800" b="0" dirty="0">
                <a:effectLst/>
                <a:latin typeface="+mn-ea"/>
              </a:rPr>
              <a:t>Parameter:</a:t>
            </a:r>
          </a:p>
          <a:p>
            <a:r>
              <a:rPr lang="en-US" altLang="ja-JP" sz="2800" b="0" dirty="0" err="1">
                <a:effectLst/>
                <a:latin typeface="+mn-ea"/>
              </a:rPr>
              <a:t>n_estimators</a:t>
            </a:r>
            <a:r>
              <a:rPr lang="en-US" altLang="ja-JP" sz="2800" b="0" dirty="0">
                <a:effectLst/>
                <a:latin typeface="+mn-ea"/>
              </a:rPr>
              <a:t>=100,bootstrap = True, </a:t>
            </a:r>
          </a:p>
          <a:p>
            <a:r>
              <a:rPr lang="en-US" altLang="ja-JP" sz="2800" b="0" dirty="0" err="1">
                <a:effectLst/>
                <a:latin typeface="+mn-ea"/>
              </a:rPr>
              <a:t>random_state</a:t>
            </a:r>
            <a:r>
              <a:rPr lang="en-US" altLang="ja-JP" sz="2800" b="0" dirty="0">
                <a:effectLst/>
                <a:latin typeface="+mn-ea"/>
              </a:rPr>
              <a:t> = 0</a:t>
            </a:r>
          </a:p>
          <a:p>
            <a:endParaRPr kumimoji="1" lang="ja-JP" altLang="en-US" dirty="0"/>
          </a:p>
        </p:txBody>
      </p:sp>
      <p:sp>
        <p:nvSpPr>
          <p:cNvPr id="32" name="テキスト ボックス 31">
            <a:extLst>
              <a:ext uri="{FF2B5EF4-FFF2-40B4-BE49-F238E27FC236}">
                <a16:creationId xmlns:a16="http://schemas.microsoft.com/office/drawing/2014/main" id="{08051B8E-5318-53C4-5047-3897934DDCEF}"/>
              </a:ext>
            </a:extLst>
          </p:cNvPr>
          <p:cNvSpPr txBox="1"/>
          <p:nvPr/>
        </p:nvSpPr>
        <p:spPr>
          <a:xfrm>
            <a:off x="13411200" y="6667500"/>
            <a:ext cx="2741456" cy="1231106"/>
          </a:xfrm>
          <a:prstGeom prst="rect">
            <a:avLst/>
          </a:prstGeom>
          <a:noFill/>
          <a:ln>
            <a:solidFill>
              <a:schemeClr val="tx1"/>
            </a:solidFill>
          </a:ln>
        </p:spPr>
        <p:txBody>
          <a:bodyPr wrap="none" rtlCol="0">
            <a:spAutoFit/>
          </a:bodyPr>
          <a:lstStyle/>
          <a:p>
            <a:r>
              <a:rPr lang="en-US" altLang="ja-JP" sz="2800" b="0" dirty="0">
                <a:effectLst/>
                <a:latin typeface="+mn-ea"/>
              </a:rPr>
              <a:t>Parameter:</a:t>
            </a:r>
          </a:p>
          <a:p>
            <a:r>
              <a:rPr lang="en-US" altLang="ja-JP" sz="2800" b="0" dirty="0" err="1">
                <a:effectLst/>
                <a:latin typeface="+mn-ea"/>
              </a:rPr>
              <a:t>random_state</a:t>
            </a:r>
            <a:r>
              <a:rPr lang="en-US" altLang="ja-JP" sz="2800" b="0" dirty="0">
                <a:effectLst/>
                <a:latin typeface="+mn-ea"/>
              </a:rPr>
              <a:t> = 0</a:t>
            </a:r>
          </a:p>
          <a:p>
            <a:endParaRPr kumimoji="1" lang="ja-JP" altLang="en-US" dirty="0"/>
          </a:p>
        </p:txBody>
      </p:sp>
      <p:sp>
        <p:nvSpPr>
          <p:cNvPr id="33" name="テキスト ボックス 32">
            <a:extLst>
              <a:ext uri="{FF2B5EF4-FFF2-40B4-BE49-F238E27FC236}">
                <a16:creationId xmlns:a16="http://schemas.microsoft.com/office/drawing/2014/main" id="{335C5B66-0C42-0C26-F7E2-25284A3BE374}"/>
              </a:ext>
            </a:extLst>
          </p:cNvPr>
          <p:cNvSpPr txBox="1"/>
          <p:nvPr/>
        </p:nvSpPr>
        <p:spPr>
          <a:xfrm>
            <a:off x="7162800" y="7898606"/>
            <a:ext cx="2016899" cy="1384995"/>
          </a:xfrm>
          <a:prstGeom prst="rect">
            <a:avLst/>
          </a:prstGeom>
          <a:noFill/>
          <a:ln>
            <a:solidFill>
              <a:schemeClr val="tx1"/>
            </a:solidFill>
          </a:ln>
        </p:spPr>
        <p:txBody>
          <a:bodyPr wrap="none" rtlCol="0">
            <a:spAutoFit/>
          </a:bodyPr>
          <a:lstStyle/>
          <a:p>
            <a:r>
              <a:rPr kumimoji="1" lang="ja-JP" altLang="en-US" sz="2800" dirty="0">
                <a:latin typeface="+mn-ea"/>
              </a:rPr>
              <a:t>精度：</a:t>
            </a:r>
            <a:endParaRPr kumimoji="1" lang="en-US" altLang="ja-JP" sz="2800" dirty="0">
              <a:latin typeface="+mn-ea"/>
            </a:endParaRPr>
          </a:p>
          <a:p>
            <a:r>
              <a:rPr kumimoji="1" lang="en-US" altLang="ja-JP" sz="2800" dirty="0">
                <a:latin typeface="+mn-ea"/>
              </a:rPr>
              <a:t>Rmsle:0.065</a:t>
            </a:r>
          </a:p>
          <a:p>
            <a:r>
              <a:rPr kumimoji="1" lang="en-US" altLang="ja-JP" sz="2800" dirty="0">
                <a:latin typeface="+mn-ea"/>
              </a:rPr>
              <a:t>R2:0.958</a:t>
            </a:r>
            <a:endParaRPr kumimoji="1" lang="ja-JP" altLang="en-US" sz="2800" dirty="0">
              <a:latin typeface="+mn-ea"/>
            </a:endParaRPr>
          </a:p>
        </p:txBody>
      </p:sp>
      <p:pic>
        <p:nvPicPr>
          <p:cNvPr id="36" name="図 35">
            <a:extLst>
              <a:ext uri="{FF2B5EF4-FFF2-40B4-BE49-F238E27FC236}">
                <a16:creationId xmlns:a16="http://schemas.microsoft.com/office/drawing/2014/main" id="{235A61DD-E8DE-F601-5CA5-F81DD9D836EE}"/>
              </a:ext>
            </a:extLst>
          </p:cNvPr>
          <p:cNvPicPr>
            <a:picLocks noChangeAspect="1"/>
          </p:cNvPicPr>
          <p:nvPr/>
        </p:nvPicPr>
        <p:blipFill>
          <a:blip r:embed="rId3"/>
          <a:stretch>
            <a:fillRect/>
          </a:stretch>
        </p:blipFill>
        <p:spPr>
          <a:xfrm>
            <a:off x="9372600" y="7595693"/>
            <a:ext cx="2741456" cy="2691307"/>
          </a:xfrm>
          <a:prstGeom prst="rect">
            <a:avLst/>
          </a:prstGeom>
        </p:spPr>
      </p:pic>
      <p:sp>
        <p:nvSpPr>
          <p:cNvPr id="39" name="テキスト ボックス 38">
            <a:extLst>
              <a:ext uri="{FF2B5EF4-FFF2-40B4-BE49-F238E27FC236}">
                <a16:creationId xmlns:a16="http://schemas.microsoft.com/office/drawing/2014/main" id="{4038199A-FE0D-8361-3B41-80CE10227A96}"/>
              </a:ext>
            </a:extLst>
          </p:cNvPr>
          <p:cNvSpPr txBox="1"/>
          <p:nvPr/>
        </p:nvSpPr>
        <p:spPr>
          <a:xfrm>
            <a:off x="599579" y="7767999"/>
            <a:ext cx="1959191" cy="1384995"/>
          </a:xfrm>
          <a:prstGeom prst="rect">
            <a:avLst/>
          </a:prstGeom>
          <a:noFill/>
          <a:ln>
            <a:solidFill>
              <a:schemeClr val="tx1"/>
            </a:solidFill>
          </a:ln>
        </p:spPr>
        <p:txBody>
          <a:bodyPr wrap="none" rtlCol="0">
            <a:spAutoFit/>
          </a:bodyPr>
          <a:lstStyle/>
          <a:p>
            <a:r>
              <a:rPr kumimoji="1" lang="ja-JP" altLang="en-US" sz="2800" dirty="0">
                <a:latin typeface="+mn-ea"/>
              </a:rPr>
              <a:t>精度：</a:t>
            </a:r>
            <a:endParaRPr kumimoji="1" lang="en-US" altLang="ja-JP" sz="2800" dirty="0">
              <a:latin typeface="+mn-ea"/>
            </a:endParaRPr>
          </a:p>
          <a:p>
            <a:r>
              <a:rPr kumimoji="1" lang="en-US" altLang="ja-JP" sz="2800" dirty="0">
                <a:latin typeface="+mn-ea"/>
              </a:rPr>
              <a:t>Rmsle:0.068</a:t>
            </a:r>
          </a:p>
          <a:p>
            <a:r>
              <a:rPr kumimoji="1" lang="en-US" altLang="ja-JP" sz="2800" dirty="0">
                <a:latin typeface="+mn-ea"/>
              </a:rPr>
              <a:t>R2:0.988</a:t>
            </a:r>
            <a:endParaRPr kumimoji="1" lang="ja-JP" altLang="en-US" sz="2800" dirty="0">
              <a:latin typeface="+mn-ea"/>
            </a:endParaRPr>
          </a:p>
        </p:txBody>
      </p:sp>
      <p:pic>
        <p:nvPicPr>
          <p:cNvPr id="43" name="図 42">
            <a:extLst>
              <a:ext uri="{FF2B5EF4-FFF2-40B4-BE49-F238E27FC236}">
                <a16:creationId xmlns:a16="http://schemas.microsoft.com/office/drawing/2014/main" id="{BC641D7F-715B-966F-54E7-CB25945A6345}"/>
              </a:ext>
            </a:extLst>
          </p:cNvPr>
          <p:cNvPicPr>
            <a:picLocks noChangeAspect="1"/>
          </p:cNvPicPr>
          <p:nvPr/>
        </p:nvPicPr>
        <p:blipFill>
          <a:blip r:embed="rId4"/>
          <a:stretch>
            <a:fillRect/>
          </a:stretch>
        </p:blipFill>
        <p:spPr>
          <a:xfrm>
            <a:off x="2763450" y="7654803"/>
            <a:ext cx="2799149" cy="2650959"/>
          </a:xfrm>
          <a:prstGeom prst="rect">
            <a:avLst/>
          </a:prstGeom>
        </p:spPr>
      </p:pic>
      <p:sp>
        <p:nvSpPr>
          <p:cNvPr id="44" name="テキスト ボックス 43">
            <a:extLst>
              <a:ext uri="{FF2B5EF4-FFF2-40B4-BE49-F238E27FC236}">
                <a16:creationId xmlns:a16="http://schemas.microsoft.com/office/drawing/2014/main" id="{4842712C-476C-A3A8-AB8B-950A5CF8E863}"/>
              </a:ext>
            </a:extLst>
          </p:cNvPr>
          <p:cNvSpPr txBox="1"/>
          <p:nvPr/>
        </p:nvSpPr>
        <p:spPr>
          <a:xfrm>
            <a:off x="13411200" y="8287784"/>
            <a:ext cx="1959191" cy="1384995"/>
          </a:xfrm>
          <a:prstGeom prst="rect">
            <a:avLst/>
          </a:prstGeom>
          <a:noFill/>
          <a:ln>
            <a:solidFill>
              <a:schemeClr val="tx1"/>
            </a:solidFill>
          </a:ln>
        </p:spPr>
        <p:txBody>
          <a:bodyPr wrap="none" rtlCol="0">
            <a:spAutoFit/>
          </a:bodyPr>
          <a:lstStyle/>
          <a:p>
            <a:r>
              <a:rPr kumimoji="1" lang="ja-JP" altLang="en-US" sz="2800" dirty="0">
                <a:latin typeface="+mn-ea"/>
              </a:rPr>
              <a:t>精度：</a:t>
            </a:r>
            <a:endParaRPr kumimoji="1" lang="en-US" altLang="ja-JP" sz="2800" dirty="0">
              <a:latin typeface="+mn-ea"/>
            </a:endParaRPr>
          </a:p>
          <a:p>
            <a:r>
              <a:rPr kumimoji="1" lang="en-US" altLang="ja-JP" sz="2800" dirty="0">
                <a:latin typeface="+mn-ea"/>
              </a:rPr>
              <a:t>Rmsle:0.101</a:t>
            </a:r>
          </a:p>
          <a:p>
            <a:r>
              <a:rPr kumimoji="1" lang="en-US" altLang="ja-JP" sz="2800" dirty="0">
                <a:latin typeface="+mn-ea"/>
              </a:rPr>
              <a:t>R2:0.970</a:t>
            </a:r>
            <a:endParaRPr kumimoji="1" lang="ja-JP" altLang="en-US" sz="2800" dirty="0">
              <a:latin typeface="+mn-ea"/>
            </a:endParaRPr>
          </a:p>
        </p:txBody>
      </p:sp>
      <p:pic>
        <p:nvPicPr>
          <p:cNvPr id="46" name="図 45">
            <a:extLst>
              <a:ext uri="{FF2B5EF4-FFF2-40B4-BE49-F238E27FC236}">
                <a16:creationId xmlns:a16="http://schemas.microsoft.com/office/drawing/2014/main" id="{FB433C70-ACD1-D4BE-C6FB-A64AC1B81175}"/>
              </a:ext>
            </a:extLst>
          </p:cNvPr>
          <p:cNvPicPr>
            <a:picLocks noChangeAspect="1"/>
          </p:cNvPicPr>
          <p:nvPr/>
        </p:nvPicPr>
        <p:blipFill>
          <a:blip r:embed="rId5"/>
          <a:stretch>
            <a:fillRect/>
          </a:stretch>
        </p:blipFill>
        <p:spPr>
          <a:xfrm>
            <a:off x="15548460" y="8082966"/>
            <a:ext cx="2286070" cy="2217212"/>
          </a:xfrm>
          <a:prstGeom prst="rect">
            <a:avLst/>
          </a:prstGeom>
        </p:spPr>
      </p:pic>
    </p:spTree>
    <p:extLst>
      <p:ext uri="{BB962C8B-B14F-4D97-AF65-F5344CB8AC3E}">
        <p14:creationId xmlns:p14="http://schemas.microsoft.com/office/powerpoint/2010/main" val="1879999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51781"/>
            <a:ext cx="2862259" cy="4135555"/>
            <a:chOff x="0" y="0"/>
            <a:chExt cx="4445000" cy="6422390"/>
          </a:xfrm>
        </p:grpSpPr>
        <p:sp>
          <p:nvSpPr>
            <p:cNvPr id="3" name="Freeform 3"/>
            <p:cNvSpPr/>
            <p:nvPr/>
          </p:nvSpPr>
          <p:spPr>
            <a:xfrm>
              <a:off x="0" y="4203700"/>
              <a:ext cx="4445000" cy="2218690"/>
            </a:xfrm>
            <a:custGeom>
              <a:avLst/>
              <a:gdLst/>
              <a:ahLst/>
              <a:cxnLst/>
              <a:rect l="l" t="t" r="r" b="b"/>
              <a:pathLst>
                <a:path w="4445000" h="2218690">
                  <a:moveTo>
                    <a:pt x="4445000" y="1450340"/>
                  </a:moveTo>
                  <a:lnTo>
                    <a:pt x="4445000" y="2218690"/>
                  </a:lnTo>
                  <a:lnTo>
                    <a:pt x="2222500" y="768350"/>
                  </a:lnTo>
                  <a:lnTo>
                    <a:pt x="0" y="2218690"/>
                  </a:lnTo>
                  <a:lnTo>
                    <a:pt x="0" y="1450340"/>
                  </a:lnTo>
                  <a:lnTo>
                    <a:pt x="2222500" y="0"/>
                  </a:lnTo>
                  <a:close/>
                </a:path>
              </a:pathLst>
            </a:custGeom>
            <a:solidFill>
              <a:srgbClr val="D4EEF0"/>
            </a:solidFill>
          </p:spPr>
        </p:sp>
        <p:sp>
          <p:nvSpPr>
            <p:cNvPr id="4" name="Freeform 4"/>
            <p:cNvSpPr/>
            <p:nvPr/>
          </p:nvSpPr>
          <p:spPr>
            <a:xfrm>
              <a:off x="0" y="0"/>
              <a:ext cx="4445000" cy="5654040"/>
            </a:xfrm>
            <a:custGeom>
              <a:avLst/>
              <a:gdLst/>
              <a:ahLst/>
              <a:cxnLst/>
              <a:rect l="l" t="t" r="r" b="b"/>
              <a:pathLst>
                <a:path w="4445000" h="5654040">
                  <a:moveTo>
                    <a:pt x="4445000" y="0"/>
                  </a:moveTo>
                  <a:lnTo>
                    <a:pt x="4445000" y="5654040"/>
                  </a:lnTo>
                  <a:lnTo>
                    <a:pt x="2222500" y="4203700"/>
                  </a:lnTo>
                  <a:lnTo>
                    <a:pt x="0" y="5654040"/>
                  </a:lnTo>
                  <a:lnTo>
                    <a:pt x="0" y="0"/>
                  </a:lnTo>
                  <a:close/>
                </a:path>
              </a:pathLst>
            </a:custGeom>
            <a:solidFill>
              <a:srgbClr val="265386"/>
            </a:solidFill>
          </p:spPr>
        </p:sp>
      </p:grpSp>
      <p:sp>
        <p:nvSpPr>
          <p:cNvPr id="5" name="TextBox 5"/>
          <p:cNvSpPr txBox="1"/>
          <p:nvPr/>
        </p:nvSpPr>
        <p:spPr>
          <a:xfrm>
            <a:off x="1536179" y="-327904"/>
            <a:ext cx="1847300" cy="1538883"/>
          </a:xfrm>
          <a:prstGeom prst="rect">
            <a:avLst/>
          </a:prstGeom>
        </p:spPr>
        <p:txBody>
          <a:bodyPr lIns="0" tIns="0" rIns="0" bIns="0" rtlCol="0" anchor="t">
            <a:spAutoFit/>
          </a:bodyPr>
          <a:lstStyle/>
          <a:p>
            <a:pPr algn="ctr">
              <a:lnSpc>
                <a:spcPts val="12003"/>
              </a:lnSpc>
            </a:pPr>
            <a:r>
              <a:rPr lang="en-US" altLang="ja-JP" sz="10003" dirty="0">
                <a:solidFill>
                  <a:srgbClr val="A2FDFC"/>
                </a:solidFill>
                <a:latin typeface="セザンヌ DB"/>
              </a:rPr>
              <a:t>Ⅴ</a:t>
            </a:r>
            <a:endParaRPr lang="en-US" sz="10003" dirty="0">
              <a:solidFill>
                <a:srgbClr val="A2FDFC"/>
              </a:solidFill>
              <a:latin typeface="セザンヌ DB"/>
            </a:endParaRPr>
          </a:p>
        </p:txBody>
      </p:sp>
      <p:sp>
        <p:nvSpPr>
          <p:cNvPr id="6" name="TextBox 6"/>
          <p:cNvSpPr txBox="1"/>
          <p:nvPr/>
        </p:nvSpPr>
        <p:spPr>
          <a:xfrm>
            <a:off x="7010400" y="3352800"/>
            <a:ext cx="8905886" cy="1538883"/>
          </a:xfrm>
          <a:prstGeom prst="rect">
            <a:avLst/>
          </a:prstGeom>
        </p:spPr>
        <p:txBody>
          <a:bodyPr wrap="square" lIns="0" tIns="0" rIns="0" bIns="0" rtlCol="0" anchor="t">
            <a:spAutoFit/>
          </a:bodyPr>
          <a:lstStyle/>
          <a:p>
            <a:pPr algn="ctr">
              <a:lnSpc>
                <a:spcPts val="12001"/>
              </a:lnSpc>
            </a:pPr>
            <a:r>
              <a:rPr lang="ja-JP" altLang="en-US" sz="10001" spc="3590" dirty="0">
                <a:solidFill>
                  <a:srgbClr val="13538A"/>
                </a:solidFill>
                <a:latin typeface="+mn-ea"/>
              </a:rPr>
              <a:t>外れ値処理</a:t>
            </a:r>
            <a:endParaRPr lang="en-US" sz="10001" spc="3590" dirty="0">
              <a:solidFill>
                <a:srgbClr val="13538A"/>
              </a:solidFill>
              <a:latin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766492"/>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mn-ea"/>
              </a:rPr>
              <a:t>箱ひげ図</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sp>
        <p:nvSpPr>
          <p:cNvPr id="60" name="テキスト ボックス 59">
            <a:extLst>
              <a:ext uri="{FF2B5EF4-FFF2-40B4-BE49-F238E27FC236}">
                <a16:creationId xmlns:a16="http://schemas.microsoft.com/office/drawing/2014/main" id="{24D94B41-B100-0971-866E-CD6BCCD1E265}"/>
              </a:ext>
            </a:extLst>
          </p:cNvPr>
          <p:cNvSpPr txBox="1"/>
          <p:nvPr/>
        </p:nvSpPr>
        <p:spPr>
          <a:xfrm>
            <a:off x="7620000" y="876300"/>
            <a:ext cx="4649030"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3600" dirty="0">
                <a:solidFill>
                  <a:prstClr val="black"/>
                </a:solidFill>
                <a:latin typeface="Calibri"/>
                <a:ea typeface="ＭＳ Ｐゴシック" panose="020B0600070205080204" pitchFamily="50" charset="-128"/>
              </a:rPr>
              <a:t>目視で範囲指定し特定</a:t>
            </a:r>
            <a:endParaRPr kumimoji="1" lang="ja-JP" altLang="en-US" sz="36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pic>
        <p:nvPicPr>
          <p:cNvPr id="3" name="図 2">
            <a:extLst>
              <a:ext uri="{FF2B5EF4-FFF2-40B4-BE49-F238E27FC236}">
                <a16:creationId xmlns:a16="http://schemas.microsoft.com/office/drawing/2014/main" id="{F1E5D11A-88C6-F1EB-F43C-CF051FA23F23}"/>
              </a:ext>
            </a:extLst>
          </p:cNvPr>
          <p:cNvPicPr>
            <a:picLocks noChangeAspect="1"/>
          </p:cNvPicPr>
          <p:nvPr/>
        </p:nvPicPr>
        <p:blipFill>
          <a:blip r:embed="rId3"/>
          <a:stretch>
            <a:fillRect/>
          </a:stretch>
        </p:blipFill>
        <p:spPr>
          <a:xfrm>
            <a:off x="212890" y="2812316"/>
            <a:ext cx="17862219" cy="7207984"/>
          </a:xfrm>
          <a:prstGeom prst="rect">
            <a:avLst/>
          </a:prstGeom>
        </p:spPr>
      </p:pic>
      <p:sp>
        <p:nvSpPr>
          <p:cNvPr id="5" name="テキスト ボックス 4">
            <a:extLst>
              <a:ext uri="{FF2B5EF4-FFF2-40B4-BE49-F238E27FC236}">
                <a16:creationId xmlns:a16="http://schemas.microsoft.com/office/drawing/2014/main" id="{CDEBB3C9-8DAD-0240-28CB-E593932E130F}"/>
              </a:ext>
            </a:extLst>
          </p:cNvPr>
          <p:cNvSpPr txBox="1"/>
          <p:nvPr/>
        </p:nvSpPr>
        <p:spPr>
          <a:xfrm>
            <a:off x="9993980" y="2090393"/>
            <a:ext cx="3428999" cy="1477328"/>
          </a:xfrm>
          <a:prstGeom prst="rect">
            <a:avLst/>
          </a:prstGeom>
          <a:noFill/>
        </p:spPr>
        <p:txBody>
          <a:bodyPr wrap="square" rtlCol="0">
            <a:spAutoFit/>
          </a:bodyPr>
          <a:lstStyle/>
          <a:p>
            <a:r>
              <a:rPr lang="en-US" altLang="ja-JP" b="0" dirty="0" err="1">
                <a:solidFill>
                  <a:srgbClr val="6A9955"/>
                </a:solidFill>
                <a:effectLst/>
                <a:latin typeface="+mn-ea"/>
              </a:rPr>
              <a:t>absolute_humidity</a:t>
            </a:r>
            <a:endParaRPr lang="en-US" altLang="ja-JP" b="0" dirty="0">
              <a:solidFill>
                <a:srgbClr val="D4D4D4"/>
              </a:solidFill>
              <a:effectLst/>
              <a:latin typeface="+mn-ea"/>
            </a:endParaRPr>
          </a:p>
          <a:p>
            <a:r>
              <a:rPr lang="en-US" altLang="ja-JP" b="0" dirty="0">
                <a:solidFill>
                  <a:srgbClr val="6A9955"/>
                </a:solidFill>
                <a:effectLst/>
                <a:latin typeface="+mn-ea"/>
              </a:rPr>
              <a:t>2010/9/12 16:00   2.231</a:t>
            </a:r>
            <a:endParaRPr lang="en-US" altLang="ja-JP" b="0" dirty="0">
              <a:solidFill>
                <a:srgbClr val="D4D4D4"/>
              </a:solidFill>
              <a:effectLst/>
              <a:latin typeface="+mn-ea"/>
            </a:endParaRPr>
          </a:p>
          <a:p>
            <a:r>
              <a:rPr lang="en-US" altLang="ja-JP" b="0" dirty="0">
                <a:solidFill>
                  <a:srgbClr val="D4D4D4"/>
                </a:solidFill>
                <a:effectLst/>
                <a:latin typeface="Consolas" panose="020B0609020204030204" pitchFamily="49" charset="0"/>
              </a:rPr>
              <a:t>    </a:t>
            </a:r>
          </a:p>
          <a:p>
            <a:r>
              <a:rPr lang="en-US" altLang="ja-JP" b="0" dirty="0">
                <a:solidFill>
                  <a:srgbClr val="D4D4D4"/>
                </a:solidFill>
                <a:effectLst/>
                <a:latin typeface="Consolas" panose="020B0609020204030204" pitchFamily="49" charset="0"/>
              </a:rPr>
              <a:t>    </a:t>
            </a:r>
          </a:p>
          <a:p>
            <a:endParaRPr kumimoji="1" lang="ja-JP" altLang="en-US" dirty="0"/>
          </a:p>
        </p:txBody>
      </p:sp>
      <p:sp>
        <p:nvSpPr>
          <p:cNvPr id="15" name="テキスト ボックス 14">
            <a:extLst>
              <a:ext uri="{FF2B5EF4-FFF2-40B4-BE49-F238E27FC236}">
                <a16:creationId xmlns:a16="http://schemas.microsoft.com/office/drawing/2014/main" id="{88A2CF5C-486C-15C6-76C8-05F7953B9788}"/>
              </a:ext>
            </a:extLst>
          </p:cNvPr>
          <p:cNvSpPr txBox="1"/>
          <p:nvPr/>
        </p:nvSpPr>
        <p:spPr>
          <a:xfrm>
            <a:off x="9993980" y="7931164"/>
            <a:ext cx="2682145" cy="923330"/>
          </a:xfrm>
          <a:prstGeom prst="rect">
            <a:avLst/>
          </a:prstGeom>
          <a:noFill/>
        </p:spPr>
        <p:txBody>
          <a:bodyPr wrap="none" rtlCol="0">
            <a:spAutoFit/>
          </a:bodyPr>
          <a:lstStyle/>
          <a:p>
            <a:r>
              <a:rPr lang="en-US" altLang="ja-JP" b="0" dirty="0">
                <a:solidFill>
                  <a:srgbClr val="6A9955"/>
                </a:solidFill>
                <a:effectLst/>
                <a:latin typeface="+mn-ea"/>
              </a:rPr>
              <a:t>sensor_4</a:t>
            </a:r>
            <a:endParaRPr lang="en-US" altLang="ja-JP" b="0" dirty="0">
              <a:solidFill>
                <a:srgbClr val="D4D4D4"/>
              </a:solidFill>
              <a:effectLst/>
              <a:latin typeface="+mn-ea"/>
            </a:endParaRPr>
          </a:p>
          <a:p>
            <a:r>
              <a:rPr lang="en-US" altLang="ja-JP" b="0" dirty="0">
                <a:solidFill>
                  <a:srgbClr val="6A9955"/>
                </a:solidFill>
                <a:effectLst/>
                <a:latin typeface="+mn-ea"/>
              </a:rPr>
              <a:t>2010/10/26 18:00  2913.8</a:t>
            </a:r>
            <a:endParaRPr lang="en-US" altLang="ja-JP" b="0" dirty="0">
              <a:solidFill>
                <a:srgbClr val="D4D4D4"/>
              </a:solidFill>
              <a:effectLst/>
              <a:latin typeface="+mn-ea"/>
            </a:endParaRPr>
          </a:p>
          <a:p>
            <a:endParaRPr kumimoji="1" lang="ja-JP" altLang="en-US" dirty="0"/>
          </a:p>
        </p:txBody>
      </p:sp>
      <p:sp>
        <p:nvSpPr>
          <p:cNvPr id="17" name="テキスト ボックス 16">
            <a:extLst>
              <a:ext uri="{FF2B5EF4-FFF2-40B4-BE49-F238E27FC236}">
                <a16:creationId xmlns:a16="http://schemas.microsoft.com/office/drawing/2014/main" id="{1F9124FB-A59A-9E8C-99A2-12E67CE1E1AC}"/>
              </a:ext>
            </a:extLst>
          </p:cNvPr>
          <p:cNvSpPr txBox="1"/>
          <p:nvPr/>
        </p:nvSpPr>
        <p:spPr>
          <a:xfrm>
            <a:off x="14483998" y="1709035"/>
            <a:ext cx="2682145" cy="1477328"/>
          </a:xfrm>
          <a:prstGeom prst="rect">
            <a:avLst/>
          </a:prstGeom>
          <a:noFill/>
        </p:spPr>
        <p:txBody>
          <a:bodyPr wrap="none" rtlCol="0">
            <a:spAutoFit/>
          </a:bodyPr>
          <a:lstStyle/>
          <a:p>
            <a:r>
              <a:rPr lang="en-US" altLang="ja-JP" b="0" dirty="0">
                <a:solidFill>
                  <a:srgbClr val="6A9955"/>
                </a:solidFill>
                <a:effectLst/>
                <a:latin typeface="+mn-ea"/>
              </a:rPr>
              <a:t>sensor_1</a:t>
            </a:r>
            <a:endParaRPr lang="en-US" altLang="ja-JP" b="0" dirty="0">
              <a:solidFill>
                <a:srgbClr val="D4D4D4"/>
              </a:solidFill>
              <a:effectLst/>
              <a:latin typeface="+mn-ea"/>
            </a:endParaRPr>
          </a:p>
          <a:p>
            <a:r>
              <a:rPr lang="en-US" altLang="ja-JP" b="0" dirty="0">
                <a:solidFill>
                  <a:srgbClr val="6A9955"/>
                </a:solidFill>
                <a:effectLst/>
                <a:latin typeface="+mn-ea"/>
              </a:rPr>
              <a:t>2010/10/26 18:00  2022.5</a:t>
            </a:r>
            <a:endParaRPr lang="en-US" altLang="ja-JP" b="0" dirty="0">
              <a:solidFill>
                <a:srgbClr val="D4D4D4"/>
              </a:solidFill>
              <a:effectLst/>
              <a:latin typeface="+mn-ea"/>
            </a:endParaRPr>
          </a:p>
          <a:p>
            <a:r>
              <a:rPr lang="en-US" altLang="ja-JP" b="0" dirty="0">
                <a:solidFill>
                  <a:srgbClr val="6A9955"/>
                </a:solidFill>
                <a:effectLst/>
                <a:latin typeface="+mn-ea"/>
              </a:rPr>
              <a:t>2010/11/23 18:00  2021.6</a:t>
            </a:r>
            <a:endParaRPr lang="en-US" altLang="ja-JP" b="0" dirty="0">
              <a:solidFill>
                <a:srgbClr val="D4D4D4"/>
              </a:solidFill>
              <a:effectLst/>
              <a:latin typeface="+mn-ea"/>
            </a:endParaRPr>
          </a:p>
          <a:p>
            <a:r>
              <a:rPr lang="en-US" altLang="ja-JP" b="0" dirty="0">
                <a:solidFill>
                  <a:srgbClr val="6A9955"/>
                </a:solidFill>
                <a:effectLst/>
                <a:latin typeface="+mn-ea"/>
              </a:rPr>
              <a:t>2010/11/23 19:00  2088.3</a:t>
            </a:r>
            <a:endParaRPr lang="en-US" altLang="ja-JP" b="0" dirty="0">
              <a:solidFill>
                <a:srgbClr val="D4D4D4"/>
              </a:solidFill>
              <a:effectLst/>
              <a:latin typeface="+mn-ea"/>
            </a:endParaRPr>
          </a:p>
          <a:p>
            <a:endParaRPr kumimoji="1" lang="ja-JP" altLang="en-US" dirty="0"/>
          </a:p>
        </p:txBody>
      </p:sp>
      <p:sp>
        <p:nvSpPr>
          <p:cNvPr id="2" name="楕円 1">
            <a:extLst>
              <a:ext uri="{FF2B5EF4-FFF2-40B4-BE49-F238E27FC236}">
                <a16:creationId xmlns:a16="http://schemas.microsoft.com/office/drawing/2014/main" id="{8C9B06AB-A976-0E86-160C-F9FB98014DE4}"/>
              </a:ext>
            </a:extLst>
          </p:cNvPr>
          <p:cNvSpPr/>
          <p:nvPr/>
        </p:nvSpPr>
        <p:spPr>
          <a:xfrm>
            <a:off x="11324698" y="2710510"/>
            <a:ext cx="386239" cy="477012"/>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4" name="楕円 3">
            <a:extLst>
              <a:ext uri="{FF2B5EF4-FFF2-40B4-BE49-F238E27FC236}">
                <a16:creationId xmlns:a16="http://schemas.microsoft.com/office/drawing/2014/main" id="{6FD75808-84E3-44BD-55CE-1F8301AE4B5B}"/>
              </a:ext>
            </a:extLst>
          </p:cNvPr>
          <p:cNvSpPr/>
          <p:nvPr/>
        </p:nvSpPr>
        <p:spPr>
          <a:xfrm>
            <a:off x="15912633" y="2812316"/>
            <a:ext cx="317967" cy="273784"/>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6" name="楕円 5">
            <a:extLst>
              <a:ext uri="{FF2B5EF4-FFF2-40B4-BE49-F238E27FC236}">
                <a16:creationId xmlns:a16="http://schemas.microsoft.com/office/drawing/2014/main" id="{68BDE374-F341-F95C-D840-FF11C2F32585}"/>
              </a:ext>
            </a:extLst>
          </p:cNvPr>
          <p:cNvSpPr/>
          <p:nvPr/>
        </p:nvSpPr>
        <p:spPr>
          <a:xfrm>
            <a:off x="2291838" y="5250716"/>
            <a:ext cx="317967" cy="273784"/>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FB1A4685-3090-F522-4C76-6854095ADE60}"/>
              </a:ext>
            </a:extLst>
          </p:cNvPr>
          <p:cNvSpPr/>
          <p:nvPr/>
        </p:nvSpPr>
        <p:spPr>
          <a:xfrm>
            <a:off x="6858000" y="5186603"/>
            <a:ext cx="317967" cy="273784"/>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5542F74A-74AA-1C90-BF19-32E6F9B14342}"/>
              </a:ext>
            </a:extLst>
          </p:cNvPr>
          <p:cNvSpPr/>
          <p:nvPr/>
        </p:nvSpPr>
        <p:spPr>
          <a:xfrm>
            <a:off x="11390512" y="5221173"/>
            <a:ext cx="317967" cy="273784"/>
          </a:xfrm>
          <a:prstGeom prst="ellipse">
            <a:avLst/>
          </a:prstGeom>
          <a:no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FFB85DA4-E132-32C4-5328-6ED027044EA7}"/>
              </a:ext>
            </a:extLst>
          </p:cNvPr>
          <p:cNvSpPr/>
          <p:nvPr/>
        </p:nvSpPr>
        <p:spPr>
          <a:xfrm>
            <a:off x="212890" y="7581900"/>
            <a:ext cx="8931107" cy="2438400"/>
          </a:xfrm>
          <a:prstGeom prst="rect">
            <a:avLst/>
          </a:prstGeom>
          <a:solidFill>
            <a:srgbClr val="ADD8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2A796974-0B9D-94D5-88FA-9E8B28ED7C2B}"/>
              </a:ext>
            </a:extLst>
          </p:cNvPr>
          <p:cNvSpPr txBox="1"/>
          <p:nvPr/>
        </p:nvSpPr>
        <p:spPr>
          <a:xfrm>
            <a:off x="1151471" y="7918464"/>
            <a:ext cx="2682145" cy="1200329"/>
          </a:xfrm>
          <a:prstGeom prst="rect">
            <a:avLst/>
          </a:prstGeom>
          <a:noFill/>
        </p:spPr>
        <p:txBody>
          <a:bodyPr wrap="none" rtlCol="0">
            <a:spAutoFit/>
          </a:bodyPr>
          <a:lstStyle/>
          <a:p>
            <a:r>
              <a:rPr lang="en-US" altLang="ja-JP" b="0" dirty="0">
                <a:solidFill>
                  <a:srgbClr val="6A9955"/>
                </a:solidFill>
                <a:effectLst/>
                <a:latin typeface="+mn-ea"/>
              </a:rPr>
              <a:t>sensor_2</a:t>
            </a:r>
            <a:endParaRPr lang="en-US" altLang="ja-JP" b="0" dirty="0">
              <a:solidFill>
                <a:srgbClr val="D4D4D4"/>
              </a:solidFill>
              <a:effectLst/>
              <a:latin typeface="+mn-ea"/>
            </a:endParaRPr>
          </a:p>
          <a:p>
            <a:r>
              <a:rPr lang="en-US" altLang="ja-JP" b="0" dirty="0">
                <a:solidFill>
                  <a:srgbClr val="6A9955"/>
                </a:solidFill>
                <a:effectLst/>
                <a:latin typeface="+mn-ea"/>
              </a:rPr>
              <a:t>2010/11/22 10:00  2302.6</a:t>
            </a:r>
            <a:endParaRPr lang="en-US" altLang="ja-JP" dirty="0">
              <a:solidFill>
                <a:srgbClr val="D4D4D4"/>
              </a:solidFill>
              <a:latin typeface="+mn-ea"/>
            </a:endParaRPr>
          </a:p>
          <a:p>
            <a:endParaRPr lang="en-US" altLang="ja-JP" b="0" dirty="0">
              <a:solidFill>
                <a:srgbClr val="D4D4D4"/>
              </a:solidFill>
              <a:effectLst/>
              <a:latin typeface="+mn-ea"/>
            </a:endParaRPr>
          </a:p>
          <a:p>
            <a:r>
              <a:rPr lang="en-US" altLang="ja-JP" b="0" dirty="0">
                <a:solidFill>
                  <a:srgbClr val="D4D4D4"/>
                </a:solidFill>
                <a:effectLst/>
                <a:latin typeface="+mn-ea"/>
              </a:rPr>
              <a:t>    </a:t>
            </a:r>
          </a:p>
        </p:txBody>
      </p:sp>
      <p:sp>
        <p:nvSpPr>
          <p:cNvPr id="16" name="テキスト ボックス 15">
            <a:extLst>
              <a:ext uri="{FF2B5EF4-FFF2-40B4-BE49-F238E27FC236}">
                <a16:creationId xmlns:a16="http://schemas.microsoft.com/office/drawing/2014/main" id="{1F103CB7-8D80-2593-BBEB-6C29D64CEA01}"/>
              </a:ext>
            </a:extLst>
          </p:cNvPr>
          <p:cNvSpPr txBox="1"/>
          <p:nvPr/>
        </p:nvSpPr>
        <p:spPr>
          <a:xfrm>
            <a:off x="5324168" y="7918464"/>
            <a:ext cx="2682145" cy="1477328"/>
          </a:xfrm>
          <a:prstGeom prst="rect">
            <a:avLst/>
          </a:prstGeom>
          <a:noFill/>
        </p:spPr>
        <p:txBody>
          <a:bodyPr wrap="none" rtlCol="0">
            <a:spAutoFit/>
          </a:bodyPr>
          <a:lstStyle/>
          <a:p>
            <a:r>
              <a:rPr lang="en-US" altLang="ja-JP" b="0" dirty="0">
                <a:solidFill>
                  <a:srgbClr val="6A9955"/>
                </a:solidFill>
                <a:effectLst/>
                <a:latin typeface="+mn-ea"/>
              </a:rPr>
              <a:t>sensor_3</a:t>
            </a:r>
            <a:endParaRPr lang="en-US" altLang="ja-JP" b="0" dirty="0">
              <a:solidFill>
                <a:srgbClr val="D4D4D4"/>
              </a:solidFill>
              <a:effectLst/>
              <a:latin typeface="+mn-ea"/>
            </a:endParaRPr>
          </a:p>
          <a:p>
            <a:r>
              <a:rPr lang="en-US" altLang="ja-JP" b="0" dirty="0">
                <a:solidFill>
                  <a:srgbClr val="6A9955"/>
                </a:solidFill>
                <a:effectLst/>
                <a:latin typeface="+mn-ea"/>
              </a:rPr>
              <a:t>2010/12/10 5:00   2533.4</a:t>
            </a:r>
            <a:endParaRPr lang="en-US" altLang="ja-JP" b="0" dirty="0">
              <a:solidFill>
                <a:srgbClr val="D4D4D4"/>
              </a:solidFill>
              <a:effectLst/>
              <a:latin typeface="+mn-ea"/>
            </a:endParaRPr>
          </a:p>
          <a:p>
            <a:r>
              <a:rPr lang="en-US" altLang="ja-JP" b="0" dirty="0">
                <a:solidFill>
                  <a:srgbClr val="6A9955"/>
                </a:solidFill>
                <a:effectLst/>
                <a:latin typeface="+mn-ea"/>
              </a:rPr>
              <a:t>2010/12/10 7:00   2548.8</a:t>
            </a:r>
            <a:endParaRPr lang="en-US" altLang="ja-JP" b="0" dirty="0">
              <a:solidFill>
                <a:srgbClr val="D4D4D4"/>
              </a:solidFill>
              <a:effectLst/>
              <a:latin typeface="+mn-ea"/>
            </a:endParaRPr>
          </a:p>
          <a:p>
            <a:r>
              <a:rPr lang="en-US" altLang="ja-JP" b="0" dirty="0">
                <a:solidFill>
                  <a:srgbClr val="6A9955"/>
                </a:solidFill>
                <a:effectLst/>
                <a:latin typeface="+mn-ea"/>
              </a:rPr>
              <a:t>2010/12/10 10:00  2567.4</a:t>
            </a:r>
            <a:endParaRPr lang="en-US" altLang="ja-JP" b="0" dirty="0">
              <a:solidFill>
                <a:srgbClr val="D4D4D4"/>
              </a:solidFill>
              <a:effectLst/>
              <a:latin typeface="+mn-ea"/>
            </a:endParaRPr>
          </a:p>
          <a:p>
            <a:endParaRPr kumimoji="1" lang="ja-JP" altLang="en-US" dirty="0"/>
          </a:p>
        </p:txBody>
      </p:sp>
    </p:spTree>
    <p:extLst>
      <p:ext uri="{BB962C8B-B14F-4D97-AF65-F5344CB8AC3E}">
        <p14:creationId xmlns:p14="http://schemas.microsoft.com/office/powerpoint/2010/main" val="1743638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51781"/>
            <a:ext cx="2862259" cy="4135555"/>
            <a:chOff x="0" y="0"/>
            <a:chExt cx="4445000" cy="6422390"/>
          </a:xfrm>
        </p:grpSpPr>
        <p:sp>
          <p:nvSpPr>
            <p:cNvPr id="3" name="Freeform 3"/>
            <p:cNvSpPr/>
            <p:nvPr/>
          </p:nvSpPr>
          <p:spPr>
            <a:xfrm>
              <a:off x="0" y="4203700"/>
              <a:ext cx="4445000" cy="2218690"/>
            </a:xfrm>
            <a:custGeom>
              <a:avLst/>
              <a:gdLst/>
              <a:ahLst/>
              <a:cxnLst/>
              <a:rect l="l" t="t" r="r" b="b"/>
              <a:pathLst>
                <a:path w="4445000" h="2218690">
                  <a:moveTo>
                    <a:pt x="4445000" y="1450340"/>
                  </a:moveTo>
                  <a:lnTo>
                    <a:pt x="4445000" y="2218690"/>
                  </a:lnTo>
                  <a:lnTo>
                    <a:pt x="2222500" y="768350"/>
                  </a:lnTo>
                  <a:lnTo>
                    <a:pt x="0" y="2218690"/>
                  </a:lnTo>
                  <a:lnTo>
                    <a:pt x="0" y="1450340"/>
                  </a:lnTo>
                  <a:lnTo>
                    <a:pt x="2222500" y="0"/>
                  </a:lnTo>
                  <a:close/>
                </a:path>
              </a:pathLst>
            </a:custGeom>
            <a:solidFill>
              <a:srgbClr val="D4EEF0"/>
            </a:solidFill>
          </p:spPr>
        </p:sp>
        <p:sp>
          <p:nvSpPr>
            <p:cNvPr id="4" name="Freeform 4"/>
            <p:cNvSpPr/>
            <p:nvPr/>
          </p:nvSpPr>
          <p:spPr>
            <a:xfrm>
              <a:off x="0" y="0"/>
              <a:ext cx="4445000" cy="5654040"/>
            </a:xfrm>
            <a:custGeom>
              <a:avLst/>
              <a:gdLst/>
              <a:ahLst/>
              <a:cxnLst/>
              <a:rect l="l" t="t" r="r" b="b"/>
              <a:pathLst>
                <a:path w="4445000" h="5654040">
                  <a:moveTo>
                    <a:pt x="4445000" y="0"/>
                  </a:moveTo>
                  <a:lnTo>
                    <a:pt x="4445000" y="5654040"/>
                  </a:lnTo>
                  <a:lnTo>
                    <a:pt x="2222500" y="4203700"/>
                  </a:lnTo>
                  <a:lnTo>
                    <a:pt x="0" y="5654040"/>
                  </a:lnTo>
                  <a:lnTo>
                    <a:pt x="0" y="0"/>
                  </a:lnTo>
                  <a:close/>
                </a:path>
              </a:pathLst>
            </a:custGeom>
            <a:solidFill>
              <a:srgbClr val="265386"/>
            </a:solidFill>
          </p:spPr>
        </p:sp>
      </p:grpSp>
      <p:sp>
        <p:nvSpPr>
          <p:cNvPr id="5" name="TextBox 5"/>
          <p:cNvSpPr txBox="1"/>
          <p:nvPr/>
        </p:nvSpPr>
        <p:spPr>
          <a:xfrm>
            <a:off x="1536179" y="-327904"/>
            <a:ext cx="1847300" cy="1538883"/>
          </a:xfrm>
          <a:prstGeom prst="rect">
            <a:avLst/>
          </a:prstGeom>
        </p:spPr>
        <p:txBody>
          <a:bodyPr lIns="0" tIns="0" rIns="0" bIns="0" rtlCol="0" anchor="t">
            <a:spAutoFit/>
          </a:bodyPr>
          <a:lstStyle/>
          <a:p>
            <a:pPr marL="0" marR="0" lvl="0" indent="0" algn="ctr" defTabSz="914400" rtl="0" eaLnBrk="1" fontAlgn="auto" latinLnBrk="0" hangingPunct="1">
              <a:lnSpc>
                <a:spcPts val="12003"/>
              </a:lnSpc>
              <a:spcBef>
                <a:spcPts val="0"/>
              </a:spcBef>
              <a:spcAft>
                <a:spcPts val="0"/>
              </a:spcAft>
              <a:buClrTx/>
              <a:buSzTx/>
              <a:buFontTx/>
              <a:buNone/>
              <a:tabLst/>
              <a:defRPr/>
            </a:pPr>
            <a:r>
              <a:rPr kumimoji="0" lang="en-US" altLang="ja-JP" sz="10003" b="0" i="0" u="none" strike="noStrike" kern="1200" cap="none" spc="0" normalizeH="0" baseline="0" noProof="0" dirty="0">
                <a:ln>
                  <a:noFill/>
                </a:ln>
                <a:solidFill>
                  <a:srgbClr val="A2FDFC"/>
                </a:solidFill>
                <a:effectLst/>
                <a:uLnTx/>
                <a:uFillTx/>
                <a:latin typeface="セザンヌ DB"/>
                <a:ea typeface="ＭＳ Ｐゴシック" panose="020B0600070205080204" pitchFamily="50" charset="-128"/>
                <a:cs typeface="+mn-cs"/>
              </a:rPr>
              <a:t>Ⅵ</a:t>
            </a:r>
            <a:endParaRPr kumimoji="0" lang="en-US" sz="10003" b="0" i="0" u="none" strike="noStrike" kern="1200" cap="none" spc="0" normalizeH="0" baseline="0" noProof="0" dirty="0">
              <a:ln>
                <a:noFill/>
              </a:ln>
              <a:solidFill>
                <a:srgbClr val="A2FDFC"/>
              </a:solidFill>
              <a:effectLst/>
              <a:uLnTx/>
              <a:uFillTx/>
              <a:latin typeface="セザンヌ DB"/>
              <a:ea typeface="+mn-ea"/>
              <a:cs typeface="+mn-cs"/>
            </a:endParaRPr>
          </a:p>
        </p:txBody>
      </p:sp>
      <p:sp>
        <p:nvSpPr>
          <p:cNvPr id="6" name="TextBox 6"/>
          <p:cNvSpPr txBox="1"/>
          <p:nvPr/>
        </p:nvSpPr>
        <p:spPr>
          <a:xfrm>
            <a:off x="7162800" y="3352800"/>
            <a:ext cx="8753486" cy="1538883"/>
          </a:xfrm>
          <a:prstGeom prst="rect">
            <a:avLst/>
          </a:prstGeom>
        </p:spPr>
        <p:txBody>
          <a:bodyPr wrap="square" lIns="0" tIns="0" rIns="0" bIns="0" rtlCol="0" anchor="t">
            <a:spAutoFit/>
          </a:bodyPr>
          <a:lstStyle/>
          <a:p>
            <a:pPr marL="0" marR="0" lvl="0" indent="0" algn="ctr" defTabSz="914400" rtl="0" eaLnBrk="1" fontAlgn="auto" latinLnBrk="0" hangingPunct="1">
              <a:lnSpc>
                <a:spcPts val="12001"/>
              </a:lnSpc>
              <a:spcBef>
                <a:spcPts val="0"/>
              </a:spcBef>
              <a:spcAft>
                <a:spcPts val="0"/>
              </a:spcAft>
              <a:buClrTx/>
              <a:buSzTx/>
              <a:buFontTx/>
              <a:buNone/>
              <a:tabLst/>
              <a:defRPr/>
            </a:pPr>
            <a:r>
              <a:rPr lang="ja-JP" altLang="en-US" sz="10001" spc="3590" dirty="0">
                <a:solidFill>
                  <a:srgbClr val="13538A"/>
                </a:solidFill>
                <a:latin typeface="+mn-ea"/>
              </a:rPr>
              <a:t>異常値処理</a:t>
            </a:r>
            <a:endParaRPr kumimoji="0" lang="en-US" sz="10001" b="0" i="0" u="none" strike="noStrike" kern="1200" cap="none" spc="3590" normalizeH="0" baseline="0" noProof="0" dirty="0">
              <a:ln>
                <a:noFill/>
              </a:ln>
              <a:solidFill>
                <a:srgbClr val="13538A"/>
              </a:solidFill>
              <a:effectLst/>
              <a:uLnTx/>
              <a:uFillTx/>
              <a:latin typeface="+mn-ea"/>
              <a:cs typeface="+mn-cs"/>
            </a:endParaRPr>
          </a:p>
        </p:txBody>
      </p:sp>
    </p:spTree>
    <p:extLst>
      <p:ext uri="{BB962C8B-B14F-4D97-AF65-F5344CB8AC3E}">
        <p14:creationId xmlns:p14="http://schemas.microsoft.com/office/powerpoint/2010/main" val="8927221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766492"/>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mn-ea"/>
                <a:cs typeface="+mn-cs"/>
              </a:rPr>
              <a:t>折れ線グラフ</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pic>
        <p:nvPicPr>
          <p:cNvPr id="3" name="図 2">
            <a:extLst>
              <a:ext uri="{FF2B5EF4-FFF2-40B4-BE49-F238E27FC236}">
                <a16:creationId xmlns:a16="http://schemas.microsoft.com/office/drawing/2014/main" id="{38314D89-92AE-4376-A89E-BD6373A35299}"/>
              </a:ext>
            </a:extLst>
          </p:cNvPr>
          <p:cNvPicPr>
            <a:picLocks noChangeAspect="1"/>
          </p:cNvPicPr>
          <p:nvPr/>
        </p:nvPicPr>
        <p:blipFill>
          <a:blip r:embed="rId3"/>
          <a:stretch>
            <a:fillRect/>
          </a:stretch>
        </p:blipFill>
        <p:spPr>
          <a:xfrm>
            <a:off x="0" y="2529312"/>
            <a:ext cx="18288000" cy="5228376"/>
          </a:xfrm>
          <a:prstGeom prst="rect">
            <a:avLst/>
          </a:prstGeom>
        </p:spPr>
      </p:pic>
      <p:pic>
        <p:nvPicPr>
          <p:cNvPr id="7" name="図 6">
            <a:extLst>
              <a:ext uri="{FF2B5EF4-FFF2-40B4-BE49-F238E27FC236}">
                <a16:creationId xmlns:a16="http://schemas.microsoft.com/office/drawing/2014/main" id="{44FB0C83-F38E-66EF-66FF-3A702E11E8C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52188" y="6421989"/>
            <a:ext cx="381000" cy="381000"/>
          </a:xfrm>
          <a:prstGeom prst="rect">
            <a:avLst/>
          </a:prstGeom>
        </p:spPr>
      </p:pic>
      <p:sp>
        <p:nvSpPr>
          <p:cNvPr id="17" name="楕円 16">
            <a:extLst>
              <a:ext uri="{FF2B5EF4-FFF2-40B4-BE49-F238E27FC236}">
                <a16:creationId xmlns:a16="http://schemas.microsoft.com/office/drawing/2014/main" id="{7856B089-9D5A-683D-A4C3-4471F7265759}"/>
              </a:ext>
            </a:extLst>
          </p:cNvPr>
          <p:cNvSpPr/>
          <p:nvPr/>
        </p:nvSpPr>
        <p:spPr>
          <a:xfrm>
            <a:off x="5303381" y="6421076"/>
            <a:ext cx="381000" cy="336422"/>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noFill/>
            </a:endParaRPr>
          </a:p>
        </p:txBody>
      </p:sp>
      <p:pic>
        <p:nvPicPr>
          <p:cNvPr id="18" name="図 17">
            <a:extLst>
              <a:ext uri="{FF2B5EF4-FFF2-40B4-BE49-F238E27FC236}">
                <a16:creationId xmlns:a16="http://schemas.microsoft.com/office/drawing/2014/main" id="{66802D4F-3EE1-81F0-80DC-0E0DC4FF501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81800" y="6421989"/>
            <a:ext cx="381000" cy="381000"/>
          </a:xfrm>
          <a:prstGeom prst="rect">
            <a:avLst/>
          </a:prstGeom>
        </p:spPr>
      </p:pic>
      <p:sp>
        <p:nvSpPr>
          <p:cNvPr id="19" name="楕円 18">
            <a:extLst>
              <a:ext uri="{FF2B5EF4-FFF2-40B4-BE49-F238E27FC236}">
                <a16:creationId xmlns:a16="http://schemas.microsoft.com/office/drawing/2014/main" id="{19BC1E52-8ACC-3C50-BCD6-5F99897E4C8D}"/>
              </a:ext>
            </a:extLst>
          </p:cNvPr>
          <p:cNvSpPr/>
          <p:nvPr/>
        </p:nvSpPr>
        <p:spPr>
          <a:xfrm>
            <a:off x="10379575" y="6406846"/>
            <a:ext cx="381000" cy="336422"/>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noFill/>
            </a:endParaRPr>
          </a:p>
        </p:txBody>
      </p:sp>
      <p:sp>
        <p:nvSpPr>
          <p:cNvPr id="20" name="楕円 19">
            <a:extLst>
              <a:ext uri="{FF2B5EF4-FFF2-40B4-BE49-F238E27FC236}">
                <a16:creationId xmlns:a16="http://schemas.microsoft.com/office/drawing/2014/main" id="{A3E0FA1E-9037-E83D-6790-C6065D1A7821}"/>
              </a:ext>
            </a:extLst>
          </p:cNvPr>
          <p:cNvSpPr/>
          <p:nvPr/>
        </p:nvSpPr>
        <p:spPr>
          <a:xfrm>
            <a:off x="16383000" y="6415473"/>
            <a:ext cx="381000" cy="336422"/>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noFill/>
            </a:endParaRPr>
          </a:p>
        </p:txBody>
      </p:sp>
      <p:sp>
        <p:nvSpPr>
          <p:cNvPr id="21" name="楕円 20">
            <a:extLst>
              <a:ext uri="{FF2B5EF4-FFF2-40B4-BE49-F238E27FC236}">
                <a16:creationId xmlns:a16="http://schemas.microsoft.com/office/drawing/2014/main" id="{B9B87678-64DA-73AF-5A0C-952C23B6862C}"/>
              </a:ext>
            </a:extLst>
          </p:cNvPr>
          <p:cNvSpPr/>
          <p:nvPr/>
        </p:nvSpPr>
        <p:spPr>
          <a:xfrm>
            <a:off x="13944600" y="620109"/>
            <a:ext cx="374238" cy="330451"/>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noFill/>
            </a:endParaRPr>
          </a:p>
        </p:txBody>
      </p:sp>
      <p:sp>
        <p:nvSpPr>
          <p:cNvPr id="23" name="テキスト ボックス 22">
            <a:extLst>
              <a:ext uri="{FF2B5EF4-FFF2-40B4-BE49-F238E27FC236}">
                <a16:creationId xmlns:a16="http://schemas.microsoft.com/office/drawing/2014/main" id="{37C5CD55-F7C0-58DB-F022-90B4EB0631DB}"/>
              </a:ext>
            </a:extLst>
          </p:cNvPr>
          <p:cNvSpPr txBox="1"/>
          <p:nvPr/>
        </p:nvSpPr>
        <p:spPr>
          <a:xfrm>
            <a:off x="14404347" y="571500"/>
            <a:ext cx="3807453" cy="369332"/>
          </a:xfrm>
          <a:prstGeom prst="rect">
            <a:avLst/>
          </a:prstGeom>
          <a:noFill/>
        </p:spPr>
        <p:txBody>
          <a:bodyPr wrap="none" rtlCol="0">
            <a:spAutoFit/>
          </a:bodyPr>
          <a:lstStyle/>
          <a:p>
            <a:r>
              <a:rPr kumimoji="1" lang="ja-JP" altLang="en-US" dirty="0"/>
              <a:t>：除去して精度向上につながった個所</a:t>
            </a:r>
          </a:p>
        </p:txBody>
      </p:sp>
      <p:pic>
        <p:nvPicPr>
          <p:cNvPr id="24" name="図 23">
            <a:extLst>
              <a:ext uri="{FF2B5EF4-FFF2-40B4-BE49-F238E27FC236}">
                <a16:creationId xmlns:a16="http://schemas.microsoft.com/office/drawing/2014/main" id="{652F0075-2DD0-DA7C-6F3B-0A79C12BD5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944600" y="1194514"/>
            <a:ext cx="381000" cy="381000"/>
          </a:xfrm>
          <a:prstGeom prst="rect">
            <a:avLst/>
          </a:prstGeom>
        </p:spPr>
      </p:pic>
      <p:sp>
        <p:nvSpPr>
          <p:cNvPr id="25" name="テキスト ボックス 24">
            <a:extLst>
              <a:ext uri="{FF2B5EF4-FFF2-40B4-BE49-F238E27FC236}">
                <a16:creationId xmlns:a16="http://schemas.microsoft.com/office/drawing/2014/main" id="{9F6969E5-D1B0-288F-2E28-48B09124482D}"/>
              </a:ext>
            </a:extLst>
          </p:cNvPr>
          <p:cNvSpPr txBox="1"/>
          <p:nvPr/>
        </p:nvSpPr>
        <p:spPr>
          <a:xfrm>
            <a:off x="14401800" y="1212645"/>
            <a:ext cx="3970959" cy="646331"/>
          </a:xfrm>
          <a:prstGeom prst="rect">
            <a:avLst/>
          </a:prstGeom>
          <a:noFill/>
        </p:spPr>
        <p:txBody>
          <a:bodyPr wrap="none" rtlCol="0">
            <a:spAutoFit/>
          </a:bodyPr>
          <a:lstStyle/>
          <a:p>
            <a:r>
              <a:rPr kumimoji="1" lang="ja-JP" altLang="en-US" dirty="0"/>
              <a:t>：除去して精度向上につながらなかった</a:t>
            </a:r>
            <a:endParaRPr kumimoji="1" lang="en-US" altLang="ja-JP" dirty="0"/>
          </a:p>
          <a:p>
            <a:r>
              <a:rPr kumimoji="1" lang="ja-JP" altLang="en-US" dirty="0"/>
              <a:t>個所</a:t>
            </a:r>
          </a:p>
        </p:txBody>
      </p:sp>
      <p:sp>
        <p:nvSpPr>
          <p:cNvPr id="26" name="テキスト ボックス 25">
            <a:extLst>
              <a:ext uri="{FF2B5EF4-FFF2-40B4-BE49-F238E27FC236}">
                <a16:creationId xmlns:a16="http://schemas.microsoft.com/office/drawing/2014/main" id="{6B34C1F3-725F-3246-FFB0-9B81C071963E}"/>
              </a:ext>
            </a:extLst>
          </p:cNvPr>
          <p:cNvSpPr txBox="1"/>
          <p:nvPr/>
        </p:nvSpPr>
        <p:spPr>
          <a:xfrm>
            <a:off x="7162800" y="544599"/>
            <a:ext cx="6123792" cy="1200329"/>
          </a:xfrm>
          <a:prstGeom prst="rect">
            <a:avLst/>
          </a:prstGeom>
          <a:noFill/>
        </p:spPr>
        <p:txBody>
          <a:bodyPr wrap="none" rtlCol="0">
            <a:spAutoFit/>
          </a:bodyPr>
          <a:lstStyle/>
          <a:p>
            <a:r>
              <a:rPr kumimoji="1" lang="ja-JP" altLang="en-US" sz="3600" dirty="0"/>
              <a:t>目視による異常値特定を実施</a:t>
            </a:r>
            <a:endParaRPr kumimoji="1" lang="en-US" altLang="ja-JP" sz="3600" dirty="0"/>
          </a:p>
          <a:p>
            <a:r>
              <a:rPr kumimoji="1" lang="ja-JP" altLang="en-US" sz="3600" dirty="0"/>
              <a:t>　箇所の行削除を実施</a:t>
            </a:r>
          </a:p>
        </p:txBody>
      </p:sp>
      <p:sp>
        <p:nvSpPr>
          <p:cNvPr id="27" name="テキスト ボックス 26">
            <a:extLst>
              <a:ext uri="{FF2B5EF4-FFF2-40B4-BE49-F238E27FC236}">
                <a16:creationId xmlns:a16="http://schemas.microsoft.com/office/drawing/2014/main" id="{D1B740BA-DFC9-B59E-FDBD-E3ADAE50C9BA}"/>
              </a:ext>
            </a:extLst>
          </p:cNvPr>
          <p:cNvSpPr txBox="1"/>
          <p:nvPr/>
        </p:nvSpPr>
        <p:spPr>
          <a:xfrm>
            <a:off x="14617546" y="8191500"/>
            <a:ext cx="3381054" cy="1200329"/>
          </a:xfrm>
          <a:prstGeom prst="rect">
            <a:avLst/>
          </a:prstGeom>
          <a:noFill/>
        </p:spPr>
        <p:txBody>
          <a:bodyPr wrap="none" rtlCol="0">
            <a:spAutoFit/>
          </a:bodyPr>
          <a:lstStyle/>
          <a:p>
            <a:r>
              <a:rPr kumimoji="1" lang="en-US" altLang="ja-JP" sz="2400" dirty="0"/>
              <a:t>※Sensor_4</a:t>
            </a:r>
            <a:r>
              <a:rPr kumimoji="1" lang="ja-JP" altLang="en-US" sz="2400" dirty="0"/>
              <a:t>は合わせると</a:t>
            </a:r>
            <a:endParaRPr kumimoji="1" lang="en-US" altLang="ja-JP" sz="2400" dirty="0"/>
          </a:p>
          <a:p>
            <a:r>
              <a:rPr kumimoji="1" lang="ja-JP" altLang="en-US" sz="2400" dirty="0"/>
              <a:t>全体が見にくくなるため</a:t>
            </a:r>
            <a:endParaRPr kumimoji="1" lang="en-US" altLang="ja-JP" sz="2400" dirty="0"/>
          </a:p>
          <a:p>
            <a:r>
              <a:rPr kumimoji="1" lang="ja-JP" altLang="en-US" sz="2400" dirty="0"/>
              <a:t>載せていません。</a:t>
            </a:r>
          </a:p>
        </p:txBody>
      </p:sp>
      <p:sp>
        <p:nvSpPr>
          <p:cNvPr id="28" name="楕円 27">
            <a:extLst>
              <a:ext uri="{FF2B5EF4-FFF2-40B4-BE49-F238E27FC236}">
                <a16:creationId xmlns:a16="http://schemas.microsoft.com/office/drawing/2014/main" id="{E57304BF-5944-3E2E-FB2F-079D637C1F80}"/>
              </a:ext>
            </a:extLst>
          </p:cNvPr>
          <p:cNvSpPr/>
          <p:nvPr/>
        </p:nvSpPr>
        <p:spPr>
          <a:xfrm>
            <a:off x="7162800" y="1257300"/>
            <a:ext cx="364145" cy="321539"/>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noFill/>
            </a:endParaRPr>
          </a:p>
        </p:txBody>
      </p:sp>
    </p:spTree>
    <p:extLst>
      <p:ext uri="{BB962C8B-B14F-4D97-AF65-F5344CB8AC3E}">
        <p14:creationId xmlns:p14="http://schemas.microsoft.com/office/powerpoint/2010/main" val="1302788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207914" y="-229527"/>
            <a:ext cx="10612053" cy="10670534"/>
            <a:chOff x="0" y="0"/>
            <a:chExt cx="6425953" cy="6461365"/>
          </a:xfrm>
        </p:grpSpPr>
        <p:sp>
          <p:nvSpPr>
            <p:cNvPr id="3" name="Freeform 3"/>
            <p:cNvSpPr/>
            <p:nvPr/>
          </p:nvSpPr>
          <p:spPr>
            <a:xfrm>
              <a:off x="0" y="0"/>
              <a:ext cx="6425954" cy="6461366"/>
            </a:xfrm>
            <a:custGeom>
              <a:avLst/>
              <a:gdLst/>
              <a:ahLst/>
              <a:cxnLst/>
              <a:rect l="l" t="t" r="r" b="b"/>
              <a:pathLst>
                <a:path w="6425954" h="6461366">
                  <a:moveTo>
                    <a:pt x="6425954" y="6461366"/>
                  </a:moveTo>
                  <a:lnTo>
                    <a:pt x="0" y="6461366"/>
                  </a:lnTo>
                  <a:lnTo>
                    <a:pt x="0" y="0"/>
                  </a:lnTo>
                  <a:lnTo>
                    <a:pt x="6425954" y="6461366"/>
                  </a:lnTo>
                  <a:close/>
                </a:path>
              </a:pathLst>
            </a:custGeom>
            <a:solidFill>
              <a:srgbClr val="265386"/>
            </a:solidFill>
          </p:spPr>
        </p:sp>
      </p:grpSp>
      <p:sp>
        <p:nvSpPr>
          <p:cNvPr id="4" name="TextBox 4"/>
          <p:cNvSpPr txBox="1"/>
          <p:nvPr/>
        </p:nvSpPr>
        <p:spPr>
          <a:xfrm>
            <a:off x="2734114" y="1824507"/>
            <a:ext cx="6763103" cy="538609"/>
          </a:xfrm>
          <a:prstGeom prst="rect">
            <a:avLst/>
          </a:prstGeom>
        </p:spPr>
        <p:txBody>
          <a:bodyPr lIns="0" tIns="0" rIns="0" bIns="0" rtlCol="0" anchor="t">
            <a:spAutoFit/>
          </a:bodyPr>
          <a:lstStyle/>
          <a:p>
            <a:pPr>
              <a:lnSpc>
                <a:spcPts val="4200"/>
              </a:lnSpc>
            </a:pPr>
            <a:r>
              <a:rPr lang="en-US" altLang="ja-JP" sz="3500" dirty="0">
                <a:solidFill>
                  <a:srgbClr val="13538A"/>
                </a:solidFill>
                <a:latin typeface="+mn-ea"/>
              </a:rPr>
              <a:t>Ⅱ.</a:t>
            </a:r>
            <a:r>
              <a:rPr lang="en-US" sz="3500" dirty="0">
                <a:solidFill>
                  <a:srgbClr val="13538A"/>
                </a:solidFill>
                <a:latin typeface="+mn-ea"/>
              </a:rPr>
              <a:t>　</a:t>
            </a:r>
            <a:r>
              <a:rPr lang="en-US" sz="3500" dirty="0" err="1">
                <a:solidFill>
                  <a:srgbClr val="13538A"/>
                </a:solidFill>
                <a:latin typeface="+mn-ea"/>
              </a:rPr>
              <a:t>ビジネスでのAIモデル企画</a:t>
            </a:r>
            <a:endParaRPr lang="en-US" sz="3500" dirty="0">
              <a:solidFill>
                <a:srgbClr val="13538A"/>
              </a:solidFill>
              <a:latin typeface="+mn-ea"/>
            </a:endParaRPr>
          </a:p>
        </p:txBody>
      </p:sp>
      <p:sp>
        <p:nvSpPr>
          <p:cNvPr id="5" name="TextBox 5"/>
          <p:cNvSpPr txBox="1"/>
          <p:nvPr/>
        </p:nvSpPr>
        <p:spPr>
          <a:xfrm>
            <a:off x="1676400" y="723900"/>
            <a:ext cx="4189424" cy="538609"/>
          </a:xfrm>
          <a:prstGeom prst="rect">
            <a:avLst/>
          </a:prstGeom>
        </p:spPr>
        <p:txBody>
          <a:bodyPr lIns="0" tIns="0" rIns="0" bIns="0" rtlCol="0" anchor="t">
            <a:spAutoFit/>
          </a:bodyPr>
          <a:lstStyle/>
          <a:p>
            <a:pPr>
              <a:lnSpc>
                <a:spcPts val="4200"/>
              </a:lnSpc>
            </a:pPr>
            <a:r>
              <a:rPr lang="en-US" altLang="ja-JP" sz="3500" dirty="0">
                <a:solidFill>
                  <a:srgbClr val="13538A"/>
                </a:solidFill>
                <a:latin typeface="+mn-ea"/>
              </a:rPr>
              <a:t>Ⅰ.</a:t>
            </a:r>
            <a:r>
              <a:rPr lang="en-US" sz="3500" dirty="0">
                <a:solidFill>
                  <a:srgbClr val="13538A"/>
                </a:solidFill>
                <a:latin typeface="+mn-ea"/>
              </a:rPr>
              <a:t>　</a:t>
            </a:r>
            <a:r>
              <a:rPr lang="en-US" sz="3500" dirty="0" err="1">
                <a:solidFill>
                  <a:srgbClr val="13538A"/>
                </a:solidFill>
                <a:latin typeface="+mn-ea"/>
              </a:rPr>
              <a:t>成果物概要</a:t>
            </a:r>
            <a:endParaRPr lang="en-US" sz="3500" dirty="0">
              <a:solidFill>
                <a:srgbClr val="13538A"/>
              </a:solidFill>
              <a:latin typeface="+mn-ea"/>
            </a:endParaRPr>
          </a:p>
        </p:txBody>
      </p:sp>
      <p:sp>
        <p:nvSpPr>
          <p:cNvPr id="6" name="TextBox 6"/>
          <p:cNvSpPr txBox="1"/>
          <p:nvPr/>
        </p:nvSpPr>
        <p:spPr>
          <a:xfrm>
            <a:off x="3878210" y="2925115"/>
            <a:ext cx="4148710" cy="538609"/>
          </a:xfrm>
          <a:prstGeom prst="rect">
            <a:avLst/>
          </a:prstGeom>
        </p:spPr>
        <p:txBody>
          <a:bodyPr lIns="0" tIns="0" rIns="0" bIns="0" rtlCol="0" anchor="t">
            <a:spAutoFit/>
          </a:bodyPr>
          <a:lstStyle/>
          <a:p>
            <a:pPr>
              <a:lnSpc>
                <a:spcPts val="4200"/>
              </a:lnSpc>
            </a:pPr>
            <a:r>
              <a:rPr lang="en-US" altLang="ja-JP" sz="3500" dirty="0">
                <a:solidFill>
                  <a:srgbClr val="13538A"/>
                </a:solidFill>
                <a:latin typeface="+mn-ea"/>
              </a:rPr>
              <a:t>Ⅲ.</a:t>
            </a:r>
            <a:r>
              <a:rPr lang="en-US" sz="3500" dirty="0">
                <a:solidFill>
                  <a:srgbClr val="13538A"/>
                </a:solidFill>
                <a:latin typeface="+mn-ea"/>
              </a:rPr>
              <a:t>　</a:t>
            </a:r>
            <a:r>
              <a:rPr lang="ja-JP" altLang="en-US" sz="3500" dirty="0">
                <a:solidFill>
                  <a:srgbClr val="13538A"/>
                </a:solidFill>
                <a:latin typeface="+mn-ea"/>
              </a:rPr>
              <a:t>取り組みの概要</a:t>
            </a:r>
            <a:endParaRPr lang="en-US" sz="3500" dirty="0">
              <a:solidFill>
                <a:srgbClr val="13538A"/>
              </a:solidFill>
              <a:latin typeface="+mn-ea"/>
            </a:endParaRPr>
          </a:p>
        </p:txBody>
      </p:sp>
      <p:sp>
        <p:nvSpPr>
          <p:cNvPr id="7" name="TextBox 7"/>
          <p:cNvSpPr txBox="1"/>
          <p:nvPr/>
        </p:nvSpPr>
        <p:spPr>
          <a:xfrm>
            <a:off x="4936499" y="4025722"/>
            <a:ext cx="5730580" cy="538609"/>
          </a:xfrm>
          <a:prstGeom prst="rect">
            <a:avLst/>
          </a:prstGeom>
        </p:spPr>
        <p:txBody>
          <a:bodyPr lIns="0" tIns="0" rIns="0" bIns="0" rtlCol="0" anchor="t">
            <a:spAutoFit/>
          </a:bodyPr>
          <a:lstStyle/>
          <a:p>
            <a:pPr>
              <a:lnSpc>
                <a:spcPts val="4200"/>
              </a:lnSpc>
            </a:pPr>
            <a:r>
              <a:rPr lang="en-US" altLang="ja-JP" sz="3500" dirty="0">
                <a:solidFill>
                  <a:srgbClr val="13538A"/>
                </a:solidFill>
                <a:latin typeface="+mn-ea"/>
              </a:rPr>
              <a:t>Ⅳ.</a:t>
            </a:r>
            <a:r>
              <a:rPr lang="en-US" sz="3500" dirty="0">
                <a:solidFill>
                  <a:srgbClr val="13538A"/>
                </a:solidFill>
                <a:latin typeface="+mn-ea"/>
              </a:rPr>
              <a:t>　</a:t>
            </a:r>
            <a:r>
              <a:rPr lang="ja-JP" altLang="en-US" sz="3500" dirty="0">
                <a:solidFill>
                  <a:srgbClr val="13538A"/>
                </a:solidFill>
                <a:latin typeface="+mn-ea"/>
              </a:rPr>
              <a:t>モデル概要</a:t>
            </a:r>
            <a:endParaRPr lang="en-US" sz="3500" dirty="0">
              <a:solidFill>
                <a:srgbClr val="13538A"/>
              </a:solidFill>
              <a:latin typeface="+mn-ea"/>
            </a:endParaRPr>
          </a:p>
        </p:txBody>
      </p:sp>
      <p:sp>
        <p:nvSpPr>
          <p:cNvPr id="8" name="TextBox 8"/>
          <p:cNvSpPr txBox="1"/>
          <p:nvPr/>
        </p:nvSpPr>
        <p:spPr>
          <a:xfrm>
            <a:off x="6037284" y="5126329"/>
            <a:ext cx="7748854" cy="538609"/>
          </a:xfrm>
          <a:prstGeom prst="rect">
            <a:avLst/>
          </a:prstGeom>
        </p:spPr>
        <p:txBody>
          <a:bodyPr lIns="0" tIns="0" rIns="0" bIns="0" rtlCol="0" anchor="t">
            <a:spAutoFit/>
          </a:bodyPr>
          <a:lstStyle/>
          <a:p>
            <a:pPr>
              <a:lnSpc>
                <a:spcPts val="4200"/>
              </a:lnSpc>
            </a:pPr>
            <a:r>
              <a:rPr lang="en-US" altLang="ja-JP" sz="3500" dirty="0">
                <a:solidFill>
                  <a:srgbClr val="13538A"/>
                </a:solidFill>
                <a:latin typeface="+mn-ea"/>
              </a:rPr>
              <a:t>Ⅴ.</a:t>
            </a:r>
            <a:r>
              <a:rPr lang="en-US" sz="3500" dirty="0">
                <a:solidFill>
                  <a:srgbClr val="13538A"/>
                </a:solidFill>
                <a:latin typeface="+mn-ea"/>
              </a:rPr>
              <a:t>　</a:t>
            </a:r>
            <a:r>
              <a:rPr lang="ja-JP" altLang="en-US" sz="3500" dirty="0">
                <a:solidFill>
                  <a:srgbClr val="13538A"/>
                </a:solidFill>
                <a:latin typeface="+mn-ea"/>
              </a:rPr>
              <a:t>外れ値処理</a:t>
            </a:r>
            <a:endParaRPr lang="en-US" sz="3500" dirty="0">
              <a:solidFill>
                <a:srgbClr val="13538A"/>
              </a:solidFill>
              <a:latin typeface="+mn-ea"/>
            </a:endParaRPr>
          </a:p>
        </p:txBody>
      </p:sp>
      <p:sp>
        <p:nvSpPr>
          <p:cNvPr id="9" name="TextBox 9"/>
          <p:cNvSpPr txBox="1"/>
          <p:nvPr/>
        </p:nvSpPr>
        <p:spPr>
          <a:xfrm>
            <a:off x="1132479" y="6561439"/>
            <a:ext cx="3741844" cy="977896"/>
          </a:xfrm>
          <a:prstGeom prst="rect">
            <a:avLst/>
          </a:prstGeom>
        </p:spPr>
        <p:txBody>
          <a:bodyPr lIns="0" tIns="0" rIns="0" bIns="0" rtlCol="0" anchor="t">
            <a:spAutoFit/>
          </a:bodyPr>
          <a:lstStyle/>
          <a:p>
            <a:pPr algn="ctr">
              <a:lnSpc>
                <a:spcPts val="8159"/>
              </a:lnSpc>
              <a:spcBef>
                <a:spcPct val="0"/>
              </a:spcBef>
            </a:pPr>
            <a:r>
              <a:rPr lang="en-US" sz="6799" spc="2216" dirty="0" err="1">
                <a:solidFill>
                  <a:srgbClr val="FFFFFF"/>
                </a:solidFill>
                <a:latin typeface="+mn-ea"/>
              </a:rPr>
              <a:t>目次</a:t>
            </a:r>
            <a:endParaRPr lang="en-US" sz="6799" spc="2216" dirty="0">
              <a:solidFill>
                <a:srgbClr val="FFFFFF"/>
              </a:solidFill>
              <a:latin typeface="+mn-ea"/>
            </a:endParaRPr>
          </a:p>
        </p:txBody>
      </p:sp>
      <p:sp>
        <p:nvSpPr>
          <p:cNvPr id="10" name="TextBox 10"/>
          <p:cNvSpPr txBox="1"/>
          <p:nvPr/>
        </p:nvSpPr>
        <p:spPr>
          <a:xfrm>
            <a:off x="7216070" y="6226936"/>
            <a:ext cx="6224129" cy="538609"/>
          </a:xfrm>
          <a:prstGeom prst="rect">
            <a:avLst/>
          </a:prstGeom>
        </p:spPr>
        <p:txBody>
          <a:bodyPr lIns="0" tIns="0" rIns="0" bIns="0" rtlCol="0" anchor="t">
            <a:spAutoFit/>
          </a:bodyPr>
          <a:lstStyle/>
          <a:p>
            <a:pPr>
              <a:lnSpc>
                <a:spcPts val="4200"/>
              </a:lnSpc>
            </a:pPr>
            <a:r>
              <a:rPr lang="en-US" altLang="ja-JP" sz="3500" dirty="0">
                <a:solidFill>
                  <a:srgbClr val="13538A"/>
                </a:solidFill>
                <a:latin typeface="+mn-ea"/>
              </a:rPr>
              <a:t>Ⅵ.</a:t>
            </a:r>
            <a:r>
              <a:rPr lang="en-US" sz="3500" dirty="0">
                <a:solidFill>
                  <a:srgbClr val="13538A"/>
                </a:solidFill>
                <a:latin typeface="+mn-ea"/>
              </a:rPr>
              <a:t>　</a:t>
            </a:r>
            <a:r>
              <a:rPr lang="ja-JP" altLang="en-US" sz="3500" dirty="0">
                <a:solidFill>
                  <a:srgbClr val="13538A"/>
                </a:solidFill>
                <a:latin typeface="+mn-ea"/>
              </a:rPr>
              <a:t>異常値処理</a:t>
            </a:r>
            <a:endParaRPr lang="en-US" sz="3500" dirty="0">
              <a:solidFill>
                <a:srgbClr val="13538A"/>
              </a:solidFill>
              <a:latin typeface="+mn-ea"/>
            </a:endParaRPr>
          </a:p>
        </p:txBody>
      </p:sp>
      <p:sp>
        <p:nvSpPr>
          <p:cNvPr id="11" name="TextBox 8">
            <a:extLst>
              <a:ext uri="{FF2B5EF4-FFF2-40B4-BE49-F238E27FC236}">
                <a16:creationId xmlns:a16="http://schemas.microsoft.com/office/drawing/2014/main" id="{A67BE5A5-AC5E-C9BE-B511-D6491E70136D}"/>
              </a:ext>
            </a:extLst>
          </p:cNvPr>
          <p:cNvSpPr txBox="1"/>
          <p:nvPr/>
        </p:nvSpPr>
        <p:spPr>
          <a:xfrm>
            <a:off x="8253146" y="7314284"/>
            <a:ext cx="7748854" cy="538609"/>
          </a:xfrm>
          <a:prstGeom prst="rect">
            <a:avLst/>
          </a:prstGeom>
        </p:spPr>
        <p:txBody>
          <a:bodyPr lIns="0" tIns="0" rIns="0" bIns="0" rtlCol="0" anchor="t">
            <a:spAutoFit/>
          </a:bodyPr>
          <a:lstStyle/>
          <a:p>
            <a:pPr>
              <a:lnSpc>
                <a:spcPts val="4200"/>
              </a:lnSpc>
            </a:pPr>
            <a:r>
              <a:rPr lang="en-US" altLang="ja-JP" sz="3500" dirty="0">
                <a:solidFill>
                  <a:srgbClr val="13538A"/>
                </a:solidFill>
                <a:latin typeface="+mn-ea"/>
              </a:rPr>
              <a:t>Ⅶ.</a:t>
            </a:r>
            <a:r>
              <a:rPr lang="en-US" sz="3500" dirty="0">
                <a:solidFill>
                  <a:srgbClr val="13538A"/>
                </a:solidFill>
                <a:latin typeface="+mn-ea"/>
              </a:rPr>
              <a:t>　</a:t>
            </a:r>
            <a:r>
              <a:rPr lang="ja-JP" altLang="en-US" sz="3500" dirty="0">
                <a:solidFill>
                  <a:srgbClr val="13538A"/>
                </a:solidFill>
                <a:latin typeface="+mn-ea"/>
              </a:rPr>
              <a:t>特徴量作成</a:t>
            </a:r>
            <a:endParaRPr lang="en-US" sz="3500" dirty="0">
              <a:solidFill>
                <a:srgbClr val="13538A"/>
              </a:solidFill>
              <a:latin typeface="+mn-ea"/>
            </a:endParaRPr>
          </a:p>
        </p:txBody>
      </p:sp>
      <p:sp>
        <p:nvSpPr>
          <p:cNvPr id="12" name="TextBox 10">
            <a:extLst>
              <a:ext uri="{FF2B5EF4-FFF2-40B4-BE49-F238E27FC236}">
                <a16:creationId xmlns:a16="http://schemas.microsoft.com/office/drawing/2014/main" id="{80DABBFC-A676-39F5-9FE7-321DFB844B45}"/>
              </a:ext>
            </a:extLst>
          </p:cNvPr>
          <p:cNvSpPr txBox="1"/>
          <p:nvPr/>
        </p:nvSpPr>
        <p:spPr>
          <a:xfrm>
            <a:off x="9431932" y="8414891"/>
            <a:ext cx="6224129" cy="538609"/>
          </a:xfrm>
          <a:prstGeom prst="rect">
            <a:avLst/>
          </a:prstGeom>
        </p:spPr>
        <p:txBody>
          <a:bodyPr lIns="0" tIns="0" rIns="0" bIns="0" rtlCol="0" anchor="t">
            <a:spAutoFit/>
          </a:bodyPr>
          <a:lstStyle/>
          <a:p>
            <a:pPr>
              <a:lnSpc>
                <a:spcPts val="4200"/>
              </a:lnSpc>
            </a:pPr>
            <a:r>
              <a:rPr lang="en-US" altLang="ja-JP" sz="3500" dirty="0">
                <a:solidFill>
                  <a:srgbClr val="13538A"/>
                </a:solidFill>
                <a:latin typeface="+mn-ea"/>
              </a:rPr>
              <a:t>Ⅷ.</a:t>
            </a:r>
            <a:r>
              <a:rPr lang="en-US" sz="3500" dirty="0">
                <a:solidFill>
                  <a:srgbClr val="13538A"/>
                </a:solidFill>
                <a:latin typeface="+mn-ea"/>
              </a:rPr>
              <a:t>　</a:t>
            </a:r>
            <a:r>
              <a:rPr lang="ja-JP" altLang="en-US" sz="3500" dirty="0">
                <a:solidFill>
                  <a:srgbClr val="13538A"/>
                </a:solidFill>
                <a:latin typeface="+mn-ea"/>
              </a:rPr>
              <a:t>バリデーション</a:t>
            </a:r>
            <a:endParaRPr lang="en-US" sz="3500" dirty="0">
              <a:solidFill>
                <a:srgbClr val="13538A"/>
              </a:solidFill>
              <a:latin typeface="+mn-ea"/>
            </a:endParaRPr>
          </a:p>
        </p:txBody>
      </p:sp>
      <p:sp>
        <p:nvSpPr>
          <p:cNvPr id="13" name="TextBox 10">
            <a:extLst>
              <a:ext uri="{FF2B5EF4-FFF2-40B4-BE49-F238E27FC236}">
                <a16:creationId xmlns:a16="http://schemas.microsoft.com/office/drawing/2014/main" id="{7C9343BE-778B-07F0-106D-9515DCE8D65E}"/>
              </a:ext>
            </a:extLst>
          </p:cNvPr>
          <p:cNvSpPr txBox="1"/>
          <p:nvPr/>
        </p:nvSpPr>
        <p:spPr>
          <a:xfrm>
            <a:off x="9584332" y="647700"/>
            <a:ext cx="6224129" cy="538609"/>
          </a:xfrm>
          <a:prstGeom prst="rect">
            <a:avLst/>
          </a:prstGeom>
        </p:spPr>
        <p:txBody>
          <a:bodyPr lIns="0" tIns="0" rIns="0" bIns="0" rtlCol="0" anchor="t">
            <a:spAutoFit/>
          </a:bodyPr>
          <a:lstStyle/>
          <a:p>
            <a:pPr>
              <a:lnSpc>
                <a:spcPts val="4200"/>
              </a:lnSpc>
            </a:pPr>
            <a:r>
              <a:rPr lang="en-US" altLang="ja-JP" sz="3500" dirty="0">
                <a:solidFill>
                  <a:srgbClr val="13538A"/>
                </a:solidFill>
                <a:latin typeface="+mn-ea"/>
              </a:rPr>
              <a:t>Ⅸ.</a:t>
            </a:r>
            <a:r>
              <a:rPr lang="en-US" sz="3500" dirty="0">
                <a:solidFill>
                  <a:srgbClr val="13538A"/>
                </a:solidFill>
                <a:latin typeface="+mn-ea"/>
              </a:rPr>
              <a:t>　</a:t>
            </a:r>
            <a:r>
              <a:rPr lang="ja-JP" altLang="en-US" sz="3500" dirty="0">
                <a:solidFill>
                  <a:srgbClr val="13538A"/>
                </a:solidFill>
                <a:latin typeface="+mn-ea"/>
              </a:rPr>
              <a:t>まとめ</a:t>
            </a:r>
            <a:endParaRPr lang="en-US" sz="3500" dirty="0">
              <a:solidFill>
                <a:srgbClr val="13538A"/>
              </a:solidFill>
              <a:latin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51781"/>
            <a:ext cx="2862259" cy="4135555"/>
            <a:chOff x="0" y="0"/>
            <a:chExt cx="4445000" cy="6422390"/>
          </a:xfrm>
        </p:grpSpPr>
        <p:sp>
          <p:nvSpPr>
            <p:cNvPr id="3" name="Freeform 3"/>
            <p:cNvSpPr/>
            <p:nvPr/>
          </p:nvSpPr>
          <p:spPr>
            <a:xfrm>
              <a:off x="0" y="4203700"/>
              <a:ext cx="4445000" cy="2218690"/>
            </a:xfrm>
            <a:custGeom>
              <a:avLst/>
              <a:gdLst/>
              <a:ahLst/>
              <a:cxnLst/>
              <a:rect l="l" t="t" r="r" b="b"/>
              <a:pathLst>
                <a:path w="4445000" h="2218690">
                  <a:moveTo>
                    <a:pt x="4445000" y="1450340"/>
                  </a:moveTo>
                  <a:lnTo>
                    <a:pt x="4445000" y="2218690"/>
                  </a:lnTo>
                  <a:lnTo>
                    <a:pt x="2222500" y="768350"/>
                  </a:lnTo>
                  <a:lnTo>
                    <a:pt x="0" y="2218690"/>
                  </a:lnTo>
                  <a:lnTo>
                    <a:pt x="0" y="1450340"/>
                  </a:lnTo>
                  <a:lnTo>
                    <a:pt x="2222500" y="0"/>
                  </a:lnTo>
                  <a:close/>
                </a:path>
              </a:pathLst>
            </a:custGeom>
            <a:solidFill>
              <a:srgbClr val="D4EEF0"/>
            </a:solidFill>
          </p:spPr>
        </p:sp>
        <p:sp>
          <p:nvSpPr>
            <p:cNvPr id="4" name="Freeform 4"/>
            <p:cNvSpPr/>
            <p:nvPr/>
          </p:nvSpPr>
          <p:spPr>
            <a:xfrm>
              <a:off x="0" y="0"/>
              <a:ext cx="4445000" cy="5654040"/>
            </a:xfrm>
            <a:custGeom>
              <a:avLst/>
              <a:gdLst/>
              <a:ahLst/>
              <a:cxnLst/>
              <a:rect l="l" t="t" r="r" b="b"/>
              <a:pathLst>
                <a:path w="4445000" h="5654040">
                  <a:moveTo>
                    <a:pt x="4445000" y="0"/>
                  </a:moveTo>
                  <a:lnTo>
                    <a:pt x="4445000" y="5654040"/>
                  </a:lnTo>
                  <a:lnTo>
                    <a:pt x="2222500" y="4203700"/>
                  </a:lnTo>
                  <a:lnTo>
                    <a:pt x="0" y="5654040"/>
                  </a:lnTo>
                  <a:lnTo>
                    <a:pt x="0" y="0"/>
                  </a:lnTo>
                  <a:close/>
                </a:path>
              </a:pathLst>
            </a:custGeom>
            <a:solidFill>
              <a:srgbClr val="265386"/>
            </a:solidFill>
          </p:spPr>
        </p:sp>
      </p:grpSp>
      <p:sp>
        <p:nvSpPr>
          <p:cNvPr id="5" name="TextBox 5"/>
          <p:cNvSpPr txBox="1"/>
          <p:nvPr/>
        </p:nvSpPr>
        <p:spPr>
          <a:xfrm>
            <a:off x="1536179" y="-327904"/>
            <a:ext cx="1847300" cy="1538883"/>
          </a:xfrm>
          <a:prstGeom prst="rect">
            <a:avLst/>
          </a:prstGeom>
        </p:spPr>
        <p:txBody>
          <a:bodyPr lIns="0" tIns="0" rIns="0" bIns="0" rtlCol="0" anchor="t">
            <a:spAutoFit/>
          </a:bodyPr>
          <a:lstStyle/>
          <a:p>
            <a:pPr algn="ctr">
              <a:lnSpc>
                <a:spcPts val="12003"/>
              </a:lnSpc>
            </a:pPr>
            <a:r>
              <a:rPr lang="en-US" altLang="ja-JP" sz="10003" dirty="0">
                <a:solidFill>
                  <a:srgbClr val="A2FDFC"/>
                </a:solidFill>
                <a:latin typeface="セザンヌ DB"/>
              </a:rPr>
              <a:t>Ⅶ</a:t>
            </a:r>
            <a:endParaRPr lang="en-US" sz="10003" dirty="0">
              <a:solidFill>
                <a:srgbClr val="A2FDFC"/>
              </a:solidFill>
              <a:latin typeface="セザンヌ DB"/>
            </a:endParaRPr>
          </a:p>
        </p:txBody>
      </p:sp>
      <p:sp>
        <p:nvSpPr>
          <p:cNvPr id="6" name="TextBox 6"/>
          <p:cNvSpPr txBox="1"/>
          <p:nvPr/>
        </p:nvSpPr>
        <p:spPr>
          <a:xfrm>
            <a:off x="6858000" y="3352800"/>
            <a:ext cx="9058286" cy="1538883"/>
          </a:xfrm>
          <a:prstGeom prst="rect">
            <a:avLst/>
          </a:prstGeom>
        </p:spPr>
        <p:txBody>
          <a:bodyPr wrap="square" lIns="0" tIns="0" rIns="0" bIns="0" rtlCol="0" anchor="t">
            <a:spAutoFit/>
          </a:bodyPr>
          <a:lstStyle/>
          <a:p>
            <a:pPr algn="ctr">
              <a:lnSpc>
                <a:spcPts val="12001"/>
              </a:lnSpc>
            </a:pPr>
            <a:r>
              <a:rPr lang="ja-JP" altLang="en-US" sz="10001" spc="3590" dirty="0">
                <a:solidFill>
                  <a:srgbClr val="13538A"/>
                </a:solidFill>
                <a:latin typeface="+mn-ea"/>
              </a:rPr>
              <a:t>特徴量作成</a:t>
            </a:r>
            <a:endParaRPr lang="en-US" sz="10001" spc="3590" dirty="0">
              <a:solidFill>
                <a:srgbClr val="13538A"/>
              </a:solidFill>
              <a:latin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766492"/>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mn-ea"/>
              </a:rPr>
              <a:t>活用した特徴量</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sp>
        <p:nvSpPr>
          <p:cNvPr id="2" name="テキスト ボックス 1">
            <a:extLst>
              <a:ext uri="{FF2B5EF4-FFF2-40B4-BE49-F238E27FC236}">
                <a16:creationId xmlns:a16="http://schemas.microsoft.com/office/drawing/2014/main" id="{1C2EE584-924D-0B10-47A6-B6C4864A30D9}"/>
              </a:ext>
            </a:extLst>
          </p:cNvPr>
          <p:cNvSpPr txBox="1"/>
          <p:nvPr/>
        </p:nvSpPr>
        <p:spPr>
          <a:xfrm>
            <a:off x="7620000" y="2142678"/>
            <a:ext cx="9601200" cy="8956298"/>
          </a:xfrm>
          <a:prstGeom prst="rect">
            <a:avLst/>
          </a:prstGeom>
          <a:noFill/>
        </p:spPr>
        <p:txBody>
          <a:bodyPr wrap="square" rtlCol="0">
            <a:spAutoFit/>
          </a:bodyPr>
          <a:lstStyle/>
          <a:p>
            <a:r>
              <a:rPr lang="ja-JP" altLang="en-US" sz="3200" dirty="0">
                <a:solidFill>
                  <a:schemeClr val="accent1"/>
                </a:solidFill>
                <a:effectLst/>
                <a:latin typeface="+mn-ea"/>
              </a:rPr>
              <a:t>加工データ</a:t>
            </a:r>
            <a:r>
              <a:rPr lang="en-US" altLang="ja-JP" sz="3200" dirty="0">
                <a:solidFill>
                  <a:schemeClr val="accent1"/>
                </a:solidFill>
                <a:effectLst/>
                <a:latin typeface="+mn-ea"/>
              </a:rPr>
              <a:t>(</a:t>
            </a:r>
            <a:r>
              <a:rPr lang="ja-JP" altLang="en-US" sz="3200" dirty="0">
                <a:solidFill>
                  <a:schemeClr val="accent1"/>
                </a:solidFill>
                <a:effectLst/>
                <a:latin typeface="+mn-ea"/>
              </a:rPr>
              <a:t>目的変数、気温、湿度を使用</a:t>
            </a:r>
            <a:r>
              <a:rPr lang="en-US" altLang="ja-JP" sz="3200" dirty="0">
                <a:solidFill>
                  <a:schemeClr val="accent1"/>
                </a:solidFill>
                <a:effectLst/>
                <a:latin typeface="+mn-ea"/>
              </a:rPr>
              <a:t>)</a:t>
            </a:r>
          </a:p>
          <a:p>
            <a:r>
              <a:rPr lang="ja-JP" altLang="en-US" sz="3200" dirty="0">
                <a:solidFill>
                  <a:srgbClr val="00B050"/>
                </a:solidFill>
                <a:effectLst/>
                <a:latin typeface="+mn-ea"/>
              </a:rPr>
              <a:t>✓ラグ特徴量</a:t>
            </a:r>
            <a:r>
              <a:rPr lang="en-US" altLang="ja-JP" sz="3200" dirty="0">
                <a:solidFill>
                  <a:srgbClr val="00B050"/>
                </a:solidFill>
                <a:effectLst/>
                <a:latin typeface="+mn-ea"/>
              </a:rPr>
              <a:t>(shift1,shift2)</a:t>
            </a:r>
          </a:p>
          <a:p>
            <a:r>
              <a:rPr lang="ja-JP" altLang="en-US" sz="3200" dirty="0">
                <a:solidFill>
                  <a:srgbClr val="00B050"/>
                </a:solidFill>
                <a:effectLst/>
                <a:latin typeface="+mn-ea"/>
              </a:rPr>
              <a:t>✓ローリング特徴量</a:t>
            </a:r>
            <a:r>
              <a:rPr lang="en-US" altLang="ja-JP" sz="3200" dirty="0">
                <a:solidFill>
                  <a:srgbClr val="00B050"/>
                </a:solidFill>
                <a:effectLst/>
                <a:latin typeface="+mn-ea"/>
              </a:rPr>
              <a:t>(rolling(3).min())</a:t>
            </a:r>
          </a:p>
          <a:p>
            <a:r>
              <a:rPr lang="ja-JP" altLang="en-US" sz="3200" dirty="0">
                <a:solidFill>
                  <a:srgbClr val="00B050"/>
                </a:solidFill>
                <a:effectLst/>
                <a:latin typeface="+mn-ea"/>
              </a:rPr>
              <a:t>✓ローリング特徴量</a:t>
            </a:r>
            <a:r>
              <a:rPr lang="en-US" altLang="ja-JP" sz="3200" dirty="0">
                <a:solidFill>
                  <a:srgbClr val="00B050"/>
                </a:solidFill>
                <a:effectLst/>
                <a:latin typeface="+mn-ea"/>
              </a:rPr>
              <a:t>(rolling(3).max())</a:t>
            </a:r>
          </a:p>
          <a:p>
            <a:r>
              <a:rPr lang="ja-JP" altLang="en-US" sz="3200" dirty="0">
                <a:solidFill>
                  <a:srgbClr val="00B050"/>
                </a:solidFill>
                <a:effectLst/>
                <a:latin typeface="+mn-ea"/>
              </a:rPr>
              <a:t>✓ローリング特徴量</a:t>
            </a:r>
            <a:r>
              <a:rPr lang="en-US" altLang="ja-JP" sz="3200" dirty="0">
                <a:solidFill>
                  <a:srgbClr val="00B050"/>
                </a:solidFill>
                <a:effectLst/>
                <a:latin typeface="+mn-ea"/>
              </a:rPr>
              <a:t>(rolling(240).min())</a:t>
            </a:r>
          </a:p>
          <a:p>
            <a:r>
              <a:rPr lang="ja-JP" altLang="en-US" sz="3200" dirty="0">
                <a:solidFill>
                  <a:srgbClr val="00B050"/>
                </a:solidFill>
                <a:effectLst/>
                <a:latin typeface="+mn-ea"/>
              </a:rPr>
              <a:t>✓ローリング特徴量</a:t>
            </a:r>
            <a:r>
              <a:rPr lang="en-US" altLang="ja-JP" sz="3200" dirty="0">
                <a:solidFill>
                  <a:srgbClr val="00B050"/>
                </a:solidFill>
                <a:effectLst/>
                <a:latin typeface="+mn-ea"/>
              </a:rPr>
              <a:t>(rolling(240).max())</a:t>
            </a:r>
          </a:p>
          <a:p>
            <a:r>
              <a:rPr lang="ja-JP" altLang="en-US" sz="3200" dirty="0">
                <a:solidFill>
                  <a:srgbClr val="00B050"/>
                </a:solidFill>
                <a:effectLst/>
                <a:latin typeface="+mn-ea"/>
              </a:rPr>
              <a:t>✓</a:t>
            </a:r>
            <a:r>
              <a:rPr lang="ja-JP" altLang="en-US" sz="3200" dirty="0">
                <a:solidFill>
                  <a:srgbClr val="00B050"/>
                </a:solidFill>
                <a:latin typeface="+mn-ea"/>
              </a:rPr>
              <a:t>単純移動平均</a:t>
            </a:r>
            <a:r>
              <a:rPr lang="en-US" altLang="ja-JP" sz="3200" dirty="0">
                <a:solidFill>
                  <a:srgbClr val="00B050"/>
                </a:solidFill>
                <a:effectLst/>
                <a:latin typeface="+mn-ea"/>
              </a:rPr>
              <a:t>(rolling(3).mean())</a:t>
            </a:r>
          </a:p>
          <a:p>
            <a:r>
              <a:rPr lang="ja-JP" altLang="en-US" sz="3200" dirty="0">
                <a:solidFill>
                  <a:srgbClr val="00B050"/>
                </a:solidFill>
                <a:effectLst/>
                <a:latin typeface="+mn-ea"/>
              </a:rPr>
              <a:t>✓</a:t>
            </a:r>
            <a:r>
              <a:rPr lang="ja-JP" altLang="en-US" sz="3200" dirty="0">
                <a:solidFill>
                  <a:srgbClr val="00B050"/>
                </a:solidFill>
                <a:latin typeface="+mn-ea"/>
              </a:rPr>
              <a:t>単純移動平均</a:t>
            </a:r>
            <a:r>
              <a:rPr lang="en-US" altLang="ja-JP" sz="3200" dirty="0">
                <a:solidFill>
                  <a:srgbClr val="00B050"/>
                </a:solidFill>
                <a:effectLst/>
                <a:latin typeface="+mn-ea"/>
              </a:rPr>
              <a:t>(rolling(240).mean())</a:t>
            </a:r>
          </a:p>
          <a:p>
            <a:r>
              <a:rPr lang="ja-JP" altLang="en-US" sz="3200" dirty="0">
                <a:solidFill>
                  <a:srgbClr val="00B050"/>
                </a:solidFill>
                <a:effectLst/>
                <a:latin typeface="+mn-ea"/>
              </a:rPr>
              <a:t>✓加重</a:t>
            </a:r>
            <a:r>
              <a:rPr lang="ja-JP" altLang="en-US" sz="3200" dirty="0">
                <a:solidFill>
                  <a:srgbClr val="00B050"/>
                </a:solidFill>
                <a:latin typeface="+mn-ea"/>
              </a:rPr>
              <a:t>移動平均</a:t>
            </a:r>
            <a:r>
              <a:rPr lang="en-US" altLang="ja-JP" sz="3200" dirty="0">
                <a:solidFill>
                  <a:srgbClr val="00B050"/>
                </a:solidFill>
                <a:effectLst/>
                <a:latin typeface="+mn-ea"/>
              </a:rPr>
              <a:t>(rolling(3).apply(</a:t>
            </a:r>
            <a:r>
              <a:rPr lang="en-US" altLang="ja-JP" sz="3200" dirty="0" err="1">
                <a:solidFill>
                  <a:srgbClr val="00B050"/>
                </a:solidFill>
                <a:effectLst/>
                <a:latin typeface="+mn-ea"/>
              </a:rPr>
              <a:t>calc_wma</a:t>
            </a:r>
            <a:r>
              <a:rPr lang="en-US" altLang="ja-JP" sz="3200" dirty="0">
                <a:solidFill>
                  <a:srgbClr val="00B050"/>
                </a:solidFill>
                <a:effectLst/>
                <a:latin typeface="+mn-ea"/>
              </a:rPr>
              <a:t>))</a:t>
            </a:r>
          </a:p>
          <a:p>
            <a:r>
              <a:rPr lang="ja-JP" altLang="en-US" sz="3200" dirty="0">
                <a:solidFill>
                  <a:srgbClr val="00B050"/>
                </a:solidFill>
                <a:effectLst/>
                <a:latin typeface="+mn-ea"/>
              </a:rPr>
              <a:t>✓加重</a:t>
            </a:r>
            <a:r>
              <a:rPr lang="ja-JP" altLang="en-US" sz="3200" dirty="0">
                <a:solidFill>
                  <a:srgbClr val="00B050"/>
                </a:solidFill>
                <a:latin typeface="+mn-ea"/>
              </a:rPr>
              <a:t>移動平均</a:t>
            </a:r>
            <a:r>
              <a:rPr lang="en-US" altLang="ja-JP" sz="3200" dirty="0">
                <a:solidFill>
                  <a:srgbClr val="00B050"/>
                </a:solidFill>
                <a:effectLst/>
                <a:latin typeface="+mn-ea"/>
              </a:rPr>
              <a:t>(rolling(240).apply(</a:t>
            </a:r>
            <a:r>
              <a:rPr lang="en-US" altLang="ja-JP" sz="3200" dirty="0" err="1">
                <a:solidFill>
                  <a:srgbClr val="00B050"/>
                </a:solidFill>
                <a:effectLst/>
                <a:latin typeface="+mn-ea"/>
              </a:rPr>
              <a:t>calc_wma</a:t>
            </a:r>
            <a:r>
              <a:rPr lang="en-US" altLang="ja-JP" sz="3200" dirty="0">
                <a:solidFill>
                  <a:srgbClr val="00B050"/>
                </a:solidFill>
                <a:effectLst/>
                <a:latin typeface="+mn-ea"/>
              </a:rPr>
              <a:t>))</a:t>
            </a:r>
          </a:p>
          <a:p>
            <a:r>
              <a:rPr lang="ja-JP" altLang="en-US" sz="3200" dirty="0">
                <a:solidFill>
                  <a:srgbClr val="00B050"/>
                </a:solidFill>
                <a:effectLst/>
                <a:latin typeface="+mn-ea"/>
              </a:rPr>
              <a:t>✓</a:t>
            </a:r>
            <a:r>
              <a:rPr lang="ja-JP" altLang="en-US" sz="3200" dirty="0">
                <a:solidFill>
                  <a:srgbClr val="00B050"/>
                </a:solidFill>
                <a:latin typeface="+mn-ea"/>
              </a:rPr>
              <a:t>指数移動平均</a:t>
            </a:r>
            <a:r>
              <a:rPr lang="en-US" altLang="ja-JP" sz="3200" dirty="0">
                <a:solidFill>
                  <a:srgbClr val="00B050"/>
                </a:solidFill>
                <a:latin typeface="+mn-ea"/>
              </a:rPr>
              <a:t>(</a:t>
            </a:r>
            <a:r>
              <a:rPr lang="en-US" altLang="ja-JP" sz="3200" dirty="0" err="1">
                <a:solidFill>
                  <a:srgbClr val="00B050"/>
                </a:solidFill>
                <a:latin typeface="+mn-ea"/>
              </a:rPr>
              <a:t>ewm</a:t>
            </a:r>
            <a:r>
              <a:rPr lang="en-US" altLang="ja-JP" sz="3200" dirty="0">
                <a:solidFill>
                  <a:srgbClr val="00B050"/>
                </a:solidFill>
                <a:latin typeface="+mn-ea"/>
              </a:rPr>
              <a:t>(span=3,adjust=False).mean())</a:t>
            </a:r>
            <a:endParaRPr lang="en-US" altLang="ja-JP" sz="3200" dirty="0">
              <a:solidFill>
                <a:srgbClr val="00B050"/>
              </a:solidFill>
              <a:effectLst/>
              <a:latin typeface="+mn-ea"/>
            </a:endParaRPr>
          </a:p>
          <a:p>
            <a:r>
              <a:rPr lang="ja-JP" altLang="en-US" sz="3200" dirty="0">
                <a:solidFill>
                  <a:srgbClr val="00B050"/>
                </a:solidFill>
                <a:effectLst/>
                <a:latin typeface="+mn-ea"/>
              </a:rPr>
              <a:t>✓</a:t>
            </a:r>
            <a:r>
              <a:rPr lang="ja-JP" altLang="en-US" sz="3200" dirty="0">
                <a:solidFill>
                  <a:srgbClr val="00B050"/>
                </a:solidFill>
                <a:latin typeface="+mn-ea"/>
              </a:rPr>
              <a:t>指数移動平均</a:t>
            </a:r>
            <a:r>
              <a:rPr lang="en-US" altLang="ja-JP" sz="3200" dirty="0">
                <a:solidFill>
                  <a:srgbClr val="00B050"/>
                </a:solidFill>
                <a:latin typeface="+mn-ea"/>
              </a:rPr>
              <a:t>(</a:t>
            </a:r>
            <a:r>
              <a:rPr lang="en-US" altLang="ja-JP" sz="3200" dirty="0" err="1">
                <a:solidFill>
                  <a:srgbClr val="00B050"/>
                </a:solidFill>
                <a:latin typeface="+mn-ea"/>
              </a:rPr>
              <a:t>ewm</a:t>
            </a:r>
            <a:r>
              <a:rPr lang="en-US" altLang="ja-JP" sz="3200" dirty="0">
                <a:solidFill>
                  <a:srgbClr val="00B050"/>
                </a:solidFill>
                <a:latin typeface="+mn-ea"/>
              </a:rPr>
              <a:t>(span=240,adjust=False).mean())</a:t>
            </a:r>
            <a:endParaRPr lang="en-US" altLang="ja-JP" sz="3200" dirty="0">
              <a:solidFill>
                <a:srgbClr val="00B050"/>
              </a:solidFill>
              <a:effectLst/>
              <a:latin typeface="+mn-ea"/>
            </a:endParaRPr>
          </a:p>
          <a:p>
            <a:endParaRPr kumimoji="1" lang="en-US" altLang="ja-JP" sz="3200" dirty="0">
              <a:solidFill>
                <a:srgbClr val="00B050"/>
              </a:solidFill>
            </a:endParaRPr>
          </a:p>
          <a:p>
            <a:r>
              <a:rPr kumimoji="1" lang="en-US" altLang="ja-JP" sz="3200" dirty="0">
                <a:solidFill>
                  <a:srgbClr val="00B050"/>
                </a:solidFill>
              </a:rPr>
              <a:t>※CO</a:t>
            </a:r>
            <a:r>
              <a:rPr kumimoji="1" lang="ja-JP" altLang="en-US" sz="3200" dirty="0">
                <a:solidFill>
                  <a:srgbClr val="00B050"/>
                </a:solidFill>
              </a:rPr>
              <a:t>のみ</a:t>
            </a:r>
            <a:endParaRPr kumimoji="1" lang="en-US" altLang="ja-JP" sz="3200" dirty="0">
              <a:solidFill>
                <a:srgbClr val="00B050"/>
              </a:solidFill>
            </a:endParaRPr>
          </a:p>
          <a:p>
            <a:r>
              <a:rPr lang="ja-JP" altLang="en-US" sz="3200" dirty="0">
                <a:solidFill>
                  <a:srgbClr val="00B050"/>
                </a:solidFill>
                <a:effectLst/>
                <a:latin typeface="+mn-ea"/>
              </a:rPr>
              <a:t>✓ローリング特徴量</a:t>
            </a:r>
            <a:r>
              <a:rPr lang="en-US" altLang="ja-JP" sz="3200" dirty="0">
                <a:solidFill>
                  <a:srgbClr val="00B050"/>
                </a:solidFill>
                <a:effectLst/>
                <a:latin typeface="+mn-ea"/>
              </a:rPr>
              <a:t>(</a:t>
            </a:r>
            <a:r>
              <a:rPr lang="ja-JP" altLang="en-US" sz="3200" dirty="0">
                <a:solidFill>
                  <a:srgbClr val="00B050"/>
                </a:solidFill>
                <a:effectLst/>
                <a:latin typeface="+mn-ea"/>
              </a:rPr>
              <a:t>最大値</a:t>
            </a:r>
            <a:r>
              <a:rPr lang="en-US" altLang="ja-JP" sz="3200" dirty="0">
                <a:solidFill>
                  <a:srgbClr val="00B050"/>
                </a:solidFill>
                <a:effectLst/>
                <a:latin typeface="+mn-ea"/>
              </a:rPr>
              <a:t>-</a:t>
            </a:r>
            <a:r>
              <a:rPr lang="ja-JP" altLang="en-US" sz="3200" dirty="0">
                <a:solidFill>
                  <a:srgbClr val="00B050"/>
                </a:solidFill>
                <a:effectLst/>
                <a:latin typeface="+mn-ea"/>
              </a:rPr>
              <a:t>最小値</a:t>
            </a:r>
            <a:r>
              <a:rPr lang="en-US" altLang="ja-JP" sz="3200" dirty="0">
                <a:solidFill>
                  <a:srgbClr val="00B050"/>
                </a:solidFill>
                <a:effectLst/>
                <a:latin typeface="+mn-ea"/>
              </a:rPr>
              <a:t>)</a:t>
            </a:r>
          </a:p>
          <a:p>
            <a:endParaRPr kumimoji="1" lang="ja-JP" altLang="en-US" sz="3200" dirty="0"/>
          </a:p>
          <a:p>
            <a:endParaRPr kumimoji="1" lang="ja-JP" altLang="en-US" sz="3200" dirty="0"/>
          </a:p>
          <a:p>
            <a:endParaRPr kumimoji="1" lang="ja-JP" altLang="en-US" sz="3200" dirty="0"/>
          </a:p>
        </p:txBody>
      </p:sp>
      <p:sp>
        <p:nvSpPr>
          <p:cNvPr id="13" name="テキスト ボックス 12">
            <a:extLst>
              <a:ext uri="{FF2B5EF4-FFF2-40B4-BE49-F238E27FC236}">
                <a16:creationId xmlns:a16="http://schemas.microsoft.com/office/drawing/2014/main" id="{D917419A-302C-E398-0BB4-88DABC4A1033}"/>
              </a:ext>
            </a:extLst>
          </p:cNvPr>
          <p:cNvSpPr txBox="1"/>
          <p:nvPr/>
        </p:nvSpPr>
        <p:spPr>
          <a:xfrm>
            <a:off x="2033422" y="2142678"/>
            <a:ext cx="3221423" cy="6001643"/>
          </a:xfrm>
          <a:prstGeom prst="rect">
            <a:avLst/>
          </a:prstGeom>
          <a:noFill/>
        </p:spPr>
        <p:txBody>
          <a:bodyPr wrap="square" rtlCol="0">
            <a:spAutoFit/>
          </a:bodyPr>
          <a:lstStyle/>
          <a:p>
            <a:r>
              <a:rPr lang="ja-JP" altLang="en-US" sz="3200" dirty="0">
                <a:solidFill>
                  <a:schemeClr val="accent1"/>
                </a:solidFill>
                <a:effectLst/>
                <a:latin typeface="+mn-ea"/>
              </a:rPr>
              <a:t>元データ</a:t>
            </a:r>
            <a:endParaRPr lang="en-US" altLang="ja-JP" sz="3200" dirty="0">
              <a:solidFill>
                <a:schemeClr val="accent1"/>
              </a:solidFill>
              <a:effectLst/>
              <a:latin typeface="+mn-ea"/>
            </a:endParaRPr>
          </a:p>
          <a:p>
            <a:r>
              <a:rPr lang="ja-JP" altLang="en-US" sz="3200" dirty="0">
                <a:solidFill>
                  <a:srgbClr val="00B050"/>
                </a:solidFill>
                <a:effectLst/>
                <a:latin typeface="+mn-ea"/>
              </a:rPr>
              <a:t>✓</a:t>
            </a:r>
            <a:r>
              <a:rPr lang="ja-JP" altLang="en-US" sz="3200" dirty="0">
                <a:solidFill>
                  <a:srgbClr val="00B050"/>
                </a:solidFill>
                <a:latin typeface="+mn-ea"/>
              </a:rPr>
              <a:t>気温</a:t>
            </a:r>
            <a:endParaRPr lang="en-US" altLang="ja-JP" sz="3200" dirty="0">
              <a:solidFill>
                <a:srgbClr val="00B050"/>
              </a:solidFill>
              <a:latin typeface="+mn-ea"/>
            </a:endParaRPr>
          </a:p>
          <a:p>
            <a:r>
              <a:rPr lang="ja-JP" altLang="en-US" sz="3200" dirty="0">
                <a:solidFill>
                  <a:srgbClr val="00B050"/>
                </a:solidFill>
                <a:effectLst/>
                <a:latin typeface="+mn-ea"/>
              </a:rPr>
              <a:t>✓絶対湿度</a:t>
            </a:r>
            <a:endParaRPr lang="en-US" altLang="ja-JP" sz="3200" dirty="0">
              <a:solidFill>
                <a:srgbClr val="00B050"/>
              </a:solidFill>
              <a:latin typeface="+mn-ea"/>
            </a:endParaRPr>
          </a:p>
          <a:p>
            <a:r>
              <a:rPr lang="ja-JP" altLang="en-US" sz="3200" dirty="0">
                <a:solidFill>
                  <a:srgbClr val="00B050"/>
                </a:solidFill>
                <a:effectLst/>
                <a:latin typeface="+mn-ea"/>
              </a:rPr>
              <a:t>✓相対湿度</a:t>
            </a:r>
            <a:endParaRPr lang="en-US" altLang="ja-JP" sz="3200" dirty="0">
              <a:solidFill>
                <a:srgbClr val="00B050"/>
              </a:solidFill>
              <a:effectLst/>
              <a:latin typeface="+mn-ea"/>
            </a:endParaRPr>
          </a:p>
          <a:p>
            <a:r>
              <a:rPr lang="ja-JP" altLang="en-US" sz="3200" dirty="0">
                <a:effectLst/>
                <a:latin typeface="+mn-ea"/>
              </a:rPr>
              <a:t>✓センサー１</a:t>
            </a:r>
            <a:endParaRPr lang="en-US" altLang="ja-JP" sz="3200" dirty="0">
              <a:effectLst/>
              <a:latin typeface="+mn-ea"/>
            </a:endParaRPr>
          </a:p>
          <a:p>
            <a:r>
              <a:rPr lang="ja-JP" altLang="en-US" sz="3200" dirty="0">
                <a:effectLst/>
                <a:latin typeface="+mn-ea"/>
              </a:rPr>
              <a:t>✓センサー</a:t>
            </a:r>
            <a:r>
              <a:rPr lang="en-US" altLang="ja-JP" sz="3200" dirty="0">
                <a:effectLst/>
                <a:latin typeface="+mn-ea"/>
              </a:rPr>
              <a:t>2</a:t>
            </a:r>
          </a:p>
          <a:p>
            <a:r>
              <a:rPr lang="ja-JP" altLang="en-US" sz="3200" dirty="0">
                <a:effectLst/>
                <a:latin typeface="+mn-ea"/>
              </a:rPr>
              <a:t>✓センサー</a:t>
            </a:r>
            <a:r>
              <a:rPr lang="en-US" altLang="ja-JP" sz="3200" dirty="0">
                <a:effectLst/>
                <a:latin typeface="+mn-ea"/>
              </a:rPr>
              <a:t>3</a:t>
            </a:r>
          </a:p>
          <a:p>
            <a:r>
              <a:rPr lang="ja-JP" altLang="en-US" sz="3200" dirty="0">
                <a:effectLst/>
                <a:latin typeface="+mn-ea"/>
              </a:rPr>
              <a:t>✓センサー</a:t>
            </a:r>
            <a:r>
              <a:rPr lang="en-US" altLang="ja-JP" sz="3200" dirty="0">
                <a:effectLst/>
                <a:latin typeface="+mn-ea"/>
              </a:rPr>
              <a:t>4</a:t>
            </a:r>
          </a:p>
          <a:p>
            <a:r>
              <a:rPr lang="ja-JP" altLang="en-US" sz="3200" dirty="0">
                <a:effectLst/>
                <a:latin typeface="+mn-ea"/>
              </a:rPr>
              <a:t>✓センサー</a:t>
            </a:r>
            <a:r>
              <a:rPr lang="en-US" altLang="ja-JP" sz="3200" dirty="0">
                <a:effectLst/>
                <a:latin typeface="+mn-ea"/>
              </a:rPr>
              <a:t>5</a:t>
            </a:r>
          </a:p>
          <a:p>
            <a:r>
              <a:rPr lang="ja-JP" altLang="en-US" sz="3200" dirty="0">
                <a:solidFill>
                  <a:srgbClr val="00B050"/>
                </a:solidFill>
                <a:effectLst/>
                <a:latin typeface="+mn-ea"/>
              </a:rPr>
              <a:t>✓</a:t>
            </a:r>
            <a:r>
              <a:rPr lang="ja-JP" altLang="en-US" sz="3200" dirty="0">
                <a:solidFill>
                  <a:srgbClr val="00B050"/>
                </a:solidFill>
                <a:latin typeface="+mn-ea"/>
              </a:rPr>
              <a:t>ベンゼン</a:t>
            </a:r>
            <a:endParaRPr lang="en-US" altLang="ja-JP" sz="3200" dirty="0">
              <a:solidFill>
                <a:srgbClr val="00B050"/>
              </a:solidFill>
              <a:effectLst/>
              <a:latin typeface="+mn-ea"/>
            </a:endParaRPr>
          </a:p>
          <a:p>
            <a:r>
              <a:rPr lang="ja-JP" altLang="en-US" sz="3200" dirty="0">
                <a:solidFill>
                  <a:srgbClr val="00B050"/>
                </a:solidFill>
                <a:effectLst/>
                <a:latin typeface="+mn-ea"/>
              </a:rPr>
              <a:t>✓</a:t>
            </a:r>
            <a:r>
              <a:rPr lang="en-US" altLang="ja-JP" sz="3200" dirty="0">
                <a:solidFill>
                  <a:srgbClr val="00B050"/>
                </a:solidFill>
                <a:effectLst/>
                <a:latin typeface="+mn-ea"/>
              </a:rPr>
              <a:t>CO</a:t>
            </a:r>
          </a:p>
          <a:p>
            <a:r>
              <a:rPr lang="ja-JP" altLang="en-US" sz="3200" dirty="0">
                <a:solidFill>
                  <a:srgbClr val="00B050"/>
                </a:solidFill>
                <a:effectLst/>
                <a:latin typeface="+mn-ea"/>
              </a:rPr>
              <a:t>✓</a:t>
            </a:r>
            <a:r>
              <a:rPr lang="en-US" altLang="ja-JP" sz="3200" dirty="0">
                <a:solidFill>
                  <a:srgbClr val="00B050"/>
                </a:solidFill>
                <a:effectLst/>
                <a:latin typeface="+mn-ea"/>
              </a:rPr>
              <a:t>NOx</a:t>
            </a:r>
          </a:p>
        </p:txBody>
      </p:sp>
    </p:spTree>
    <p:extLst>
      <p:ext uri="{BB962C8B-B14F-4D97-AF65-F5344CB8AC3E}">
        <p14:creationId xmlns:p14="http://schemas.microsoft.com/office/powerpoint/2010/main" val="23152294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766492"/>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mn-ea"/>
                <a:cs typeface="+mn-cs"/>
              </a:rPr>
              <a:t>特徴量の貢献度</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sp>
        <p:nvSpPr>
          <p:cNvPr id="4" name="テキスト ボックス 3">
            <a:extLst>
              <a:ext uri="{FF2B5EF4-FFF2-40B4-BE49-F238E27FC236}">
                <a16:creationId xmlns:a16="http://schemas.microsoft.com/office/drawing/2014/main" id="{E806EA34-0988-0582-E063-27195EEF4E42}"/>
              </a:ext>
            </a:extLst>
          </p:cNvPr>
          <p:cNvSpPr txBox="1"/>
          <p:nvPr/>
        </p:nvSpPr>
        <p:spPr>
          <a:xfrm>
            <a:off x="2772419" y="1800571"/>
            <a:ext cx="747320" cy="584775"/>
          </a:xfrm>
          <a:prstGeom prst="rect">
            <a:avLst/>
          </a:prstGeom>
          <a:noFill/>
        </p:spPr>
        <p:txBody>
          <a:bodyPr wrap="none" rtlCol="0">
            <a:spAutoFit/>
          </a:bodyPr>
          <a:lstStyle/>
          <a:p>
            <a:r>
              <a:rPr kumimoji="1" lang="en-US" altLang="ja-JP" sz="3200" dirty="0">
                <a:latin typeface="+mn-ea"/>
              </a:rPr>
              <a:t>CO</a:t>
            </a:r>
            <a:endParaRPr kumimoji="1" lang="ja-JP" altLang="en-US" sz="3200" dirty="0">
              <a:latin typeface="+mn-ea"/>
            </a:endParaRPr>
          </a:p>
        </p:txBody>
      </p:sp>
      <p:pic>
        <p:nvPicPr>
          <p:cNvPr id="5" name="図 4">
            <a:extLst>
              <a:ext uri="{FF2B5EF4-FFF2-40B4-BE49-F238E27FC236}">
                <a16:creationId xmlns:a16="http://schemas.microsoft.com/office/drawing/2014/main" id="{1C72F7CC-C45A-FD38-1174-5079DC7084AE}"/>
              </a:ext>
            </a:extLst>
          </p:cNvPr>
          <p:cNvPicPr>
            <a:picLocks noChangeAspect="1"/>
          </p:cNvPicPr>
          <p:nvPr/>
        </p:nvPicPr>
        <p:blipFill>
          <a:blip r:embed="rId3"/>
          <a:stretch>
            <a:fillRect/>
          </a:stretch>
        </p:blipFill>
        <p:spPr>
          <a:xfrm>
            <a:off x="990600" y="2385346"/>
            <a:ext cx="7119366" cy="3058319"/>
          </a:xfrm>
          <a:prstGeom prst="rect">
            <a:avLst/>
          </a:prstGeom>
        </p:spPr>
      </p:pic>
      <p:sp>
        <p:nvSpPr>
          <p:cNvPr id="7" name="テキスト ボックス 6">
            <a:extLst>
              <a:ext uri="{FF2B5EF4-FFF2-40B4-BE49-F238E27FC236}">
                <a16:creationId xmlns:a16="http://schemas.microsoft.com/office/drawing/2014/main" id="{4E3D05C9-6EFD-E9B9-16E9-04DE440CBF47}"/>
              </a:ext>
            </a:extLst>
          </p:cNvPr>
          <p:cNvSpPr txBox="1"/>
          <p:nvPr/>
        </p:nvSpPr>
        <p:spPr>
          <a:xfrm>
            <a:off x="2772419" y="6515100"/>
            <a:ext cx="926857" cy="584775"/>
          </a:xfrm>
          <a:prstGeom prst="rect">
            <a:avLst/>
          </a:prstGeom>
          <a:noFill/>
        </p:spPr>
        <p:txBody>
          <a:bodyPr wrap="none" rtlCol="0">
            <a:spAutoFit/>
          </a:bodyPr>
          <a:lstStyle/>
          <a:p>
            <a:r>
              <a:rPr kumimoji="1" lang="en-US" altLang="ja-JP" sz="3200" dirty="0">
                <a:latin typeface="+mn-ea"/>
              </a:rPr>
              <a:t>NOx</a:t>
            </a:r>
            <a:endParaRPr kumimoji="1" lang="ja-JP" altLang="en-US" sz="3200" dirty="0">
              <a:latin typeface="+mn-ea"/>
            </a:endParaRPr>
          </a:p>
        </p:txBody>
      </p:sp>
      <p:pic>
        <p:nvPicPr>
          <p:cNvPr id="12" name="図 11">
            <a:extLst>
              <a:ext uri="{FF2B5EF4-FFF2-40B4-BE49-F238E27FC236}">
                <a16:creationId xmlns:a16="http://schemas.microsoft.com/office/drawing/2014/main" id="{A98BD6B1-282A-E117-9D48-DB015EBBCE54}"/>
              </a:ext>
            </a:extLst>
          </p:cNvPr>
          <p:cNvPicPr>
            <a:picLocks noChangeAspect="1"/>
          </p:cNvPicPr>
          <p:nvPr/>
        </p:nvPicPr>
        <p:blipFill>
          <a:blip r:embed="rId4"/>
          <a:stretch>
            <a:fillRect/>
          </a:stretch>
        </p:blipFill>
        <p:spPr>
          <a:xfrm>
            <a:off x="990600" y="7200900"/>
            <a:ext cx="6646939" cy="2855375"/>
          </a:xfrm>
          <a:prstGeom prst="rect">
            <a:avLst/>
          </a:prstGeom>
        </p:spPr>
      </p:pic>
      <p:sp>
        <p:nvSpPr>
          <p:cNvPr id="18" name="テキスト ボックス 17">
            <a:extLst>
              <a:ext uri="{FF2B5EF4-FFF2-40B4-BE49-F238E27FC236}">
                <a16:creationId xmlns:a16="http://schemas.microsoft.com/office/drawing/2014/main" id="{9CB49955-6EA6-80DF-327C-0563D5EAADE0}"/>
              </a:ext>
            </a:extLst>
          </p:cNvPr>
          <p:cNvSpPr txBox="1"/>
          <p:nvPr/>
        </p:nvSpPr>
        <p:spPr>
          <a:xfrm>
            <a:off x="11277600" y="1800571"/>
            <a:ext cx="1683474" cy="584775"/>
          </a:xfrm>
          <a:prstGeom prst="rect">
            <a:avLst/>
          </a:prstGeom>
          <a:noFill/>
        </p:spPr>
        <p:txBody>
          <a:bodyPr wrap="none" rtlCol="0">
            <a:spAutoFit/>
          </a:bodyPr>
          <a:lstStyle/>
          <a:p>
            <a:r>
              <a:rPr kumimoji="1" lang="ja-JP" altLang="en-US" sz="3200" dirty="0">
                <a:latin typeface="+mn-ea"/>
              </a:rPr>
              <a:t>ベンゼン</a:t>
            </a:r>
          </a:p>
        </p:txBody>
      </p:sp>
      <p:pic>
        <p:nvPicPr>
          <p:cNvPr id="3" name="図 2">
            <a:extLst>
              <a:ext uri="{FF2B5EF4-FFF2-40B4-BE49-F238E27FC236}">
                <a16:creationId xmlns:a16="http://schemas.microsoft.com/office/drawing/2014/main" id="{F4A52C6D-02FF-7136-09EF-593E6E008D39}"/>
              </a:ext>
            </a:extLst>
          </p:cNvPr>
          <p:cNvPicPr>
            <a:picLocks noChangeAspect="1"/>
          </p:cNvPicPr>
          <p:nvPr/>
        </p:nvPicPr>
        <p:blipFill>
          <a:blip r:embed="rId5"/>
          <a:stretch>
            <a:fillRect/>
          </a:stretch>
        </p:blipFill>
        <p:spPr>
          <a:xfrm>
            <a:off x="10439400" y="2450813"/>
            <a:ext cx="6977757" cy="2997487"/>
          </a:xfrm>
          <a:prstGeom prst="rect">
            <a:avLst/>
          </a:prstGeom>
        </p:spPr>
      </p:pic>
    </p:spTree>
    <p:extLst>
      <p:ext uri="{BB962C8B-B14F-4D97-AF65-F5344CB8AC3E}">
        <p14:creationId xmlns:p14="http://schemas.microsoft.com/office/powerpoint/2010/main" val="33867839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14263191" cy="766492"/>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mn-ea"/>
                <a:cs typeface="+mn-cs"/>
              </a:rPr>
              <a:t>やったけどうまく活用できなかったこと</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sp>
        <p:nvSpPr>
          <p:cNvPr id="2" name="テキスト ボックス 1">
            <a:extLst>
              <a:ext uri="{FF2B5EF4-FFF2-40B4-BE49-F238E27FC236}">
                <a16:creationId xmlns:a16="http://schemas.microsoft.com/office/drawing/2014/main" id="{E3C34893-A02B-5298-CDFA-32F04A40FF3E}"/>
              </a:ext>
            </a:extLst>
          </p:cNvPr>
          <p:cNvSpPr txBox="1"/>
          <p:nvPr/>
        </p:nvSpPr>
        <p:spPr>
          <a:xfrm>
            <a:off x="680218" y="2596271"/>
            <a:ext cx="17607782" cy="6124754"/>
          </a:xfrm>
          <a:prstGeom prst="rect">
            <a:avLst/>
          </a:prstGeom>
          <a:noFill/>
        </p:spPr>
        <p:txBody>
          <a:bodyPr wrap="square" rtlCol="0">
            <a:spAutoFit/>
          </a:bodyPr>
          <a:lstStyle/>
          <a:p>
            <a:pPr>
              <a:lnSpc>
                <a:spcPct val="150000"/>
              </a:lnSpc>
            </a:pPr>
            <a:r>
              <a:rPr lang="ja-JP" altLang="en-US" sz="4800" dirty="0">
                <a:effectLst/>
                <a:latin typeface="+mn-ea"/>
              </a:rPr>
              <a:t>✓時間に関する特徴量</a:t>
            </a:r>
            <a:r>
              <a:rPr lang="en-US" altLang="ja-JP" sz="4800" dirty="0">
                <a:effectLst/>
                <a:latin typeface="+mn-ea"/>
              </a:rPr>
              <a:t>(</a:t>
            </a:r>
            <a:r>
              <a:rPr lang="ja-JP" altLang="en-US" sz="4800" dirty="0">
                <a:latin typeface="+mn-ea"/>
              </a:rPr>
              <a:t>年、月、日、時、曜日、朝昼夜の３分割など</a:t>
            </a:r>
            <a:r>
              <a:rPr lang="en-US" altLang="ja-JP" sz="4800" dirty="0">
                <a:latin typeface="+mn-ea"/>
              </a:rPr>
              <a:t>)</a:t>
            </a:r>
            <a:endParaRPr lang="en-US" altLang="ja-JP" sz="4800" dirty="0">
              <a:effectLst/>
              <a:latin typeface="+mn-ea"/>
            </a:endParaRPr>
          </a:p>
          <a:p>
            <a:pPr>
              <a:lnSpc>
                <a:spcPct val="150000"/>
              </a:lnSpc>
            </a:pPr>
            <a:r>
              <a:rPr lang="ja-JP" altLang="en-US" sz="4800" dirty="0">
                <a:effectLst/>
                <a:latin typeface="+mn-ea"/>
              </a:rPr>
              <a:t>✓</a:t>
            </a:r>
            <a:r>
              <a:rPr lang="ja-JP" altLang="en-US" sz="4800" dirty="0">
                <a:latin typeface="+mn-ea"/>
              </a:rPr>
              <a:t>飽和水蒸気量</a:t>
            </a:r>
            <a:r>
              <a:rPr lang="en-US" altLang="ja-JP" sz="4800" dirty="0">
                <a:latin typeface="+mn-ea"/>
              </a:rPr>
              <a:t>(=</a:t>
            </a:r>
            <a:r>
              <a:rPr lang="ja-JP" altLang="en-US" sz="4800" dirty="0">
                <a:latin typeface="+mn-ea"/>
              </a:rPr>
              <a:t>相対湿度</a:t>
            </a:r>
            <a:r>
              <a:rPr lang="en-US" altLang="ja-JP" sz="4800" dirty="0">
                <a:latin typeface="+mn-ea"/>
              </a:rPr>
              <a:t>/</a:t>
            </a:r>
            <a:r>
              <a:rPr lang="ja-JP" altLang="en-US" sz="4800" dirty="0">
                <a:latin typeface="+mn-ea"/>
              </a:rPr>
              <a:t>絶対湿度</a:t>
            </a:r>
            <a:r>
              <a:rPr lang="en-US" altLang="ja-JP" sz="4800" dirty="0">
                <a:latin typeface="+mn-ea"/>
              </a:rPr>
              <a:t>/100)</a:t>
            </a:r>
            <a:r>
              <a:rPr lang="ja-JP" altLang="en-US" sz="4800" dirty="0">
                <a:latin typeface="+mn-ea"/>
              </a:rPr>
              <a:t>の特徴量</a:t>
            </a:r>
            <a:endParaRPr lang="en-US" altLang="ja-JP" sz="4800" dirty="0">
              <a:latin typeface="+mn-ea"/>
            </a:endParaRPr>
          </a:p>
          <a:p>
            <a:pPr>
              <a:lnSpc>
                <a:spcPct val="150000"/>
              </a:lnSpc>
            </a:pPr>
            <a:r>
              <a:rPr lang="ja-JP" altLang="en-US" sz="4800" dirty="0">
                <a:effectLst/>
                <a:latin typeface="+mn-ea"/>
              </a:rPr>
              <a:t>✓</a:t>
            </a:r>
            <a:r>
              <a:rPr lang="en-US" altLang="ja-JP" sz="4800" dirty="0">
                <a:latin typeface="+mn-ea"/>
              </a:rPr>
              <a:t>10</a:t>
            </a:r>
            <a:r>
              <a:rPr lang="ja-JP" altLang="en-US" sz="4800" dirty="0">
                <a:latin typeface="+mn-ea"/>
              </a:rPr>
              <a:t>分割区分</a:t>
            </a:r>
            <a:r>
              <a:rPr lang="en-US" altLang="ja-JP" sz="4800" dirty="0">
                <a:latin typeface="+mn-ea"/>
              </a:rPr>
              <a:t>(</a:t>
            </a:r>
            <a:r>
              <a:rPr lang="ja-JP" altLang="en-US" sz="4800" dirty="0">
                <a:latin typeface="+mn-ea"/>
              </a:rPr>
              <a:t>温度、湿度、センサーデータ</a:t>
            </a:r>
            <a:r>
              <a:rPr lang="en-US" altLang="ja-JP" sz="4800" dirty="0">
                <a:latin typeface="+mn-ea"/>
              </a:rPr>
              <a:t>)</a:t>
            </a:r>
            <a:r>
              <a:rPr lang="ja-JP" altLang="en-US" sz="4800" dirty="0">
                <a:latin typeface="+mn-ea"/>
              </a:rPr>
              <a:t>の特徴量</a:t>
            </a:r>
            <a:endParaRPr kumimoji="1" lang="ja-JP" altLang="en-US" sz="4800" dirty="0">
              <a:latin typeface="+mn-ea"/>
            </a:endParaRPr>
          </a:p>
          <a:p>
            <a:pPr>
              <a:lnSpc>
                <a:spcPct val="150000"/>
              </a:lnSpc>
            </a:pPr>
            <a:r>
              <a:rPr lang="ja-JP" altLang="en-US" sz="4800" dirty="0">
                <a:effectLst/>
                <a:latin typeface="+mn-ea"/>
              </a:rPr>
              <a:t>✓次元削減</a:t>
            </a:r>
            <a:r>
              <a:rPr lang="en-US" altLang="ja-JP" sz="4800" dirty="0">
                <a:effectLst/>
                <a:latin typeface="+mn-ea"/>
              </a:rPr>
              <a:t>(</a:t>
            </a:r>
            <a:r>
              <a:rPr lang="en-US" altLang="ja-JP" sz="4800" dirty="0" err="1">
                <a:effectLst/>
                <a:latin typeface="+mn-ea"/>
              </a:rPr>
              <a:t>PCA,t</a:t>
            </a:r>
            <a:r>
              <a:rPr lang="en-US" altLang="ja-JP" sz="4800" dirty="0">
                <a:effectLst/>
                <a:latin typeface="+mn-ea"/>
              </a:rPr>
              <a:t>-SNE,UMAP)</a:t>
            </a:r>
          </a:p>
          <a:p>
            <a:pPr>
              <a:lnSpc>
                <a:spcPct val="150000"/>
              </a:lnSpc>
            </a:pPr>
            <a:r>
              <a:rPr lang="ja-JP" altLang="en-US" sz="4800" dirty="0">
                <a:effectLst/>
                <a:latin typeface="+mn-ea"/>
              </a:rPr>
              <a:t>✓トレンド</a:t>
            </a:r>
            <a:r>
              <a:rPr lang="ja-JP" altLang="en-US" sz="4800" dirty="0">
                <a:latin typeface="+mn-ea"/>
              </a:rPr>
              <a:t>加味</a:t>
            </a:r>
            <a:endParaRPr kumimoji="1" lang="ja-JP" altLang="en-US" sz="4800" dirty="0"/>
          </a:p>
          <a:p>
            <a:endParaRPr kumimoji="1" lang="ja-JP" altLang="en-US" sz="3200" dirty="0"/>
          </a:p>
        </p:txBody>
      </p:sp>
    </p:spTree>
    <p:extLst>
      <p:ext uri="{BB962C8B-B14F-4D97-AF65-F5344CB8AC3E}">
        <p14:creationId xmlns:p14="http://schemas.microsoft.com/office/powerpoint/2010/main" val="3059979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51781"/>
            <a:ext cx="2862259" cy="4135555"/>
            <a:chOff x="0" y="0"/>
            <a:chExt cx="4445000" cy="6422390"/>
          </a:xfrm>
        </p:grpSpPr>
        <p:sp>
          <p:nvSpPr>
            <p:cNvPr id="3" name="Freeform 3"/>
            <p:cNvSpPr/>
            <p:nvPr/>
          </p:nvSpPr>
          <p:spPr>
            <a:xfrm>
              <a:off x="0" y="4203700"/>
              <a:ext cx="4445000" cy="2218690"/>
            </a:xfrm>
            <a:custGeom>
              <a:avLst/>
              <a:gdLst/>
              <a:ahLst/>
              <a:cxnLst/>
              <a:rect l="l" t="t" r="r" b="b"/>
              <a:pathLst>
                <a:path w="4445000" h="2218690">
                  <a:moveTo>
                    <a:pt x="4445000" y="1450340"/>
                  </a:moveTo>
                  <a:lnTo>
                    <a:pt x="4445000" y="2218690"/>
                  </a:lnTo>
                  <a:lnTo>
                    <a:pt x="2222500" y="768350"/>
                  </a:lnTo>
                  <a:lnTo>
                    <a:pt x="0" y="2218690"/>
                  </a:lnTo>
                  <a:lnTo>
                    <a:pt x="0" y="1450340"/>
                  </a:lnTo>
                  <a:lnTo>
                    <a:pt x="2222500" y="0"/>
                  </a:lnTo>
                  <a:close/>
                </a:path>
              </a:pathLst>
            </a:custGeom>
            <a:solidFill>
              <a:srgbClr val="D4EEF0"/>
            </a:solidFill>
          </p:spPr>
        </p:sp>
        <p:sp>
          <p:nvSpPr>
            <p:cNvPr id="4" name="Freeform 4"/>
            <p:cNvSpPr/>
            <p:nvPr/>
          </p:nvSpPr>
          <p:spPr>
            <a:xfrm>
              <a:off x="0" y="0"/>
              <a:ext cx="4445000" cy="5654040"/>
            </a:xfrm>
            <a:custGeom>
              <a:avLst/>
              <a:gdLst/>
              <a:ahLst/>
              <a:cxnLst/>
              <a:rect l="l" t="t" r="r" b="b"/>
              <a:pathLst>
                <a:path w="4445000" h="5654040">
                  <a:moveTo>
                    <a:pt x="4445000" y="0"/>
                  </a:moveTo>
                  <a:lnTo>
                    <a:pt x="4445000" y="5654040"/>
                  </a:lnTo>
                  <a:lnTo>
                    <a:pt x="2222500" y="4203700"/>
                  </a:lnTo>
                  <a:lnTo>
                    <a:pt x="0" y="5654040"/>
                  </a:lnTo>
                  <a:lnTo>
                    <a:pt x="0" y="0"/>
                  </a:lnTo>
                  <a:close/>
                </a:path>
              </a:pathLst>
            </a:custGeom>
            <a:solidFill>
              <a:srgbClr val="265386"/>
            </a:solidFill>
          </p:spPr>
        </p:sp>
      </p:grpSp>
      <p:sp>
        <p:nvSpPr>
          <p:cNvPr id="5" name="TextBox 5"/>
          <p:cNvSpPr txBox="1"/>
          <p:nvPr/>
        </p:nvSpPr>
        <p:spPr>
          <a:xfrm>
            <a:off x="1536179" y="-327904"/>
            <a:ext cx="1847300" cy="1538883"/>
          </a:xfrm>
          <a:prstGeom prst="rect">
            <a:avLst/>
          </a:prstGeom>
        </p:spPr>
        <p:txBody>
          <a:bodyPr lIns="0" tIns="0" rIns="0" bIns="0" rtlCol="0" anchor="t">
            <a:spAutoFit/>
          </a:bodyPr>
          <a:lstStyle/>
          <a:p>
            <a:pPr marL="0" marR="0" lvl="0" indent="0" algn="ctr" defTabSz="914400" rtl="0" eaLnBrk="1" fontAlgn="auto" latinLnBrk="0" hangingPunct="1">
              <a:lnSpc>
                <a:spcPts val="12003"/>
              </a:lnSpc>
              <a:spcBef>
                <a:spcPts val="0"/>
              </a:spcBef>
              <a:spcAft>
                <a:spcPts val="0"/>
              </a:spcAft>
              <a:buClrTx/>
              <a:buSzTx/>
              <a:buFontTx/>
              <a:buNone/>
              <a:tabLst/>
              <a:defRPr/>
            </a:pPr>
            <a:r>
              <a:rPr kumimoji="0" lang="en-US" altLang="ja-JP" sz="10003" b="0" i="0" u="none" strike="noStrike" kern="1200" cap="none" spc="0" normalizeH="0" baseline="0" noProof="0" dirty="0">
                <a:ln>
                  <a:noFill/>
                </a:ln>
                <a:solidFill>
                  <a:srgbClr val="A2FDFC"/>
                </a:solidFill>
                <a:effectLst/>
                <a:uLnTx/>
                <a:uFillTx/>
                <a:latin typeface="セザンヌ DB"/>
                <a:ea typeface="ＭＳ Ｐゴシック" panose="020B0600070205080204" pitchFamily="50" charset="-128"/>
                <a:cs typeface="+mn-cs"/>
              </a:rPr>
              <a:t>Ⅷ</a:t>
            </a:r>
            <a:endParaRPr kumimoji="0" lang="en-US" sz="10003" b="0" i="0" u="none" strike="noStrike" kern="1200" cap="none" spc="0" normalizeH="0" baseline="0" noProof="0" dirty="0">
              <a:ln>
                <a:noFill/>
              </a:ln>
              <a:solidFill>
                <a:srgbClr val="A2FDFC"/>
              </a:solidFill>
              <a:effectLst/>
              <a:uLnTx/>
              <a:uFillTx/>
              <a:latin typeface="セザンヌ DB"/>
              <a:ea typeface="+mn-ea"/>
              <a:cs typeface="+mn-cs"/>
            </a:endParaRPr>
          </a:p>
        </p:txBody>
      </p:sp>
      <p:sp>
        <p:nvSpPr>
          <p:cNvPr id="6" name="TextBox 6"/>
          <p:cNvSpPr txBox="1"/>
          <p:nvPr/>
        </p:nvSpPr>
        <p:spPr>
          <a:xfrm>
            <a:off x="6858000" y="3352800"/>
            <a:ext cx="9058286" cy="1361911"/>
          </a:xfrm>
          <a:prstGeom prst="rect">
            <a:avLst/>
          </a:prstGeom>
        </p:spPr>
        <p:txBody>
          <a:bodyPr wrap="square" lIns="0" tIns="0" rIns="0" bIns="0" rtlCol="0" anchor="t">
            <a:spAutoFit/>
          </a:bodyPr>
          <a:lstStyle/>
          <a:p>
            <a:pPr marL="0" marR="0" lvl="0" indent="0" algn="ctr" defTabSz="914400" rtl="0" eaLnBrk="1" fontAlgn="auto" latinLnBrk="0" hangingPunct="1">
              <a:lnSpc>
                <a:spcPts val="12001"/>
              </a:lnSpc>
              <a:spcBef>
                <a:spcPts val="0"/>
              </a:spcBef>
              <a:spcAft>
                <a:spcPts val="0"/>
              </a:spcAft>
              <a:buClrTx/>
              <a:buSzTx/>
              <a:buFontTx/>
              <a:buNone/>
              <a:tabLst/>
              <a:defRPr/>
            </a:pPr>
            <a:r>
              <a:rPr lang="ja-JP" altLang="en-US" sz="9600" dirty="0">
                <a:solidFill>
                  <a:srgbClr val="13538A"/>
                </a:solidFill>
                <a:latin typeface="+mn-ea"/>
              </a:rPr>
              <a:t>バリデーション</a:t>
            </a:r>
            <a:endParaRPr lang="en-US" altLang="ja-JP" sz="9600" dirty="0">
              <a:solidFill>
                <a:srgbClr val="13538A"/>
              </a:solidFill>
              <a:latin typeface="+mn-ea"/>
            </a:endParaRPr>
          </a:p>
        </p:txBody>
      </p:sp>
    </p:spTree>
    <p:extLst>
      <p:ext uri="{BB962C8B-B14F-4D97-AF65-F5344CB8AC3E}">
        <p14:creationId xmlns:p14="http://schemas.microsoft.com/office/powerpoint/2010/main" val="7312984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018581" y="493118"/>
            <a:ext cx="15177591" cy="824328"/>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Calibri"/>
                <a:ea typeface="筑紫明朝"/>
              </a:rPr>
              <a:t>訓練期間と検証期間の変更による精度確認</a:t>
            </a:r>
            <a:endPar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endParaRPr>
          </a:p>
        </p:txBody>
      </p:sp>
      <p:graphicFrame>
        <p:nvGraphicFramePr>
          <p:cNvPr id="2" name="グラフ 1">
            <a:extLst>
              <a:ext uri="{FF2B5EF4-FFF2-40B4-BE49-F238E27FC236}">
                <a16:creationId xmlns:a16="http://schemas.microsoft.com/office/drawing/2014/main" id="{4B8240A8-8A8E-9D62-7DAB-2F3C668529EC}"/>
              </a:ext>
            </a:extLst>
          </p:cNvPr>
          <p:cNvGraphicFramePr>
            <a:graphicFrameLocks/>
          </p:cNvGraphicFramePr>
          <p:nvPr>
            <p:extLst>
              <p:ext uri="{D42A27DB-BD31-4B8C-83A1-F6EECF244321}">
                <p14:modId xmlns:p14="http://schemas.microsoft.com/office/powerpoint/2010/main" val="3155093682"/>
              </p:ext>
            </p:extLst>
          </p:nvPr>
        </p:nvGraphicFramePr>
        <p:xfrm>
          <a:off x="1059295" y="1323511"/>
          <a:ext cx="16169409" cy="8163389"/>
        </p:xfrm>
        <a:graphic>
          <a:graphicData uri="http://schemas.openxmlformats.org/drawingml/2006/chart">
            <c:chart xmlns:c="http://schemas.openxmlformats.org/drawingml/2006/chart" xmlns:r="http://schemas.openxmlformats.org/officeDocument/2006/relationships" r:id="rId3"/>
          </a:graphicData>
        </a:graphic>
      </p:graphicFrame>
      <p:sp>
        <p:nvSpPr>
          <p:cNvPr id="3" name="正方形/長方形 2">
            <a:extLst>
              <a:ext uri="{FF2B5EF4-FFF2-40B4-BE49-F238E27FC236}">
                <a16:creationId xmlns:a16="http://schemas.microsoft.com/office/drawing/2014/main" id="{916316A8-1919-0EC2-4CF1-1142A4E88D2E}"/>
              </a:ext>
            </a:extLst>
          </p:cNvPr>
          <p:cNvSpPr/>
          <p:nvPr/>
        </p:nvSpPr>
        <p:spPr>
          <a:xfrm>
            <a:off x="5715000" y="5143500"/>
            <a:ext cx="1600200" cy="3468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90A621C7-1C71-B4C9-5AED-F0D6B83B4750}"/>
              </a:ext>
            </a:extLst>
          </p:cNvPr>
          <p:cNvSpPr/>
          <p:nvPr/>
        </p:nvSpPr>
        <p:spPr>
          <a:xfrm>
            <a:off x="9906000" y="5143500"/>
            <a:ext cx="1600200" cy="3468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CD419AE8-63F8-18EE-43DB-925E7E287477}"/>
              </a:ext>
            </a:extLst>
          </p:cNvPr>
          <p:cNvSpPr/>
          <p:nvPr/>
        </p:nvSpPr>
        <p:spPr>
          <a:xfrm>
            <a:off x="5715000" y="9063860"/>
            <a:ext cx="1600200" cy="3468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DE9912CC-814D-C18E-B0FD-89BCB9BEEC8A}"/>
              </a:ext>
            </a:extLst>
          </p:cNvPr>
          <p:cNvSpPr/>
          <p:nvPr/>
        </p:nvSpPr>
        <p:spPr>
          <a:xfrm>
            <a:off x="9906000" y="9063860"/>
            <a:ext cx="1600200" cy="3468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2A41926F-F034-85BB-3C61-76AA7D6367F7}"/>
              </a:ext>
            </a:extLst>
          </p:cNvPr>
          <p:cNvSpPr/>
          <p:nvPr/>
        </p:nvSpPr>
        <p:spPr>
          <a:xfrm>
            <a:off x="14325600" y="8648700"/>
            <a:ext cx="1600200" cy="3468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49501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51781"/>
            <a:ext cx="2862259" cy="4135555"/>
            <a:chOff x="0" y="0"/>
            <a:chExt cx="4445000" cy="6422390"/>
          </a:xfrm>
        </p:grpSpPr>
        <p:sp>
          <p:nvSpPr>
            <p:cNvPr id="3" name="Freeform 3"/>
            <p:cNvSpPr/>
            <p:nvPr/>
          </p:nvSpPr>
          <p:spPr>
            <a:xfrm>
              <a:off x="0" y="4203700"/>
              <a:ext cx="4445000" cy="2218690"/>
            </a:xfrm>
            <a:custGeom>
              <a:avLst/>
              <a:gdLst/>
              <a:ahLst/>
              <a:cxnLst/>
              <a:rect l="l" t="t" r="r" b="b"/>
              <a:pathLst>
                <a:path w="4445000" h="2218690">
                  <a:moveTo>
                    <a:pt x="4445000" y="1450340"/>
                  </a:moveTo>
                  <a:lnTo>
                    <a:pt x="4445000" y="2218690"/>
                  </a:lnTo>
                  <a:lnTo>
                    <a:pt x="2222500" y="768350"/>
                  </a:lnTo>
                  <a:lnTo>
                    <a:pt x="0" y="2218690"/>
                  </a:lnTo>
                  <a:lnTo>
                    <a:pt x="0" y="1450340"/>
                  </a:lnTo>
                  <a:lnTo>
                    <a:pt x="2222500" y="0"/>
                  </a:lnTo>
                  <a:close/>
                </a:path>
              </a:pathLst>
            </a:custGeom>
            <a:solidFill>
              <a:srgbClr val="D4EEF0"/>
            </a:solidFill>
          </p:spPr>
        </p:sp>
        <p:sp>
          <p:nvSpPr>
            <p:cNvPr id="4" name="Freeform 4"/>
            <p:cNvSpPr/>
            <p:nvPr/>
          </p:nvSpPr>
          <p:spPr>
            <a:xfrm>
              <a:off x="0" y="0"/>
              <a:ext cx="4445000" cy="5654040"/>
            </a:xfrm>
            <a:custGeom>
              <a:avLst/>
              <a:gdLst/>
              <a:ahLst/>
              <a:cxnLst/>
              <a:rect l="l" t="t" r="r" b="b"/>
              <a:pathLst>
                <a:path w="4445000" h="5654040">
                  <a:moveTo>
                    <a:pt x="4445000" y="0"/>
                  </a:moveTo>
                  <a:lnTo>
                    <a:pt x="4445000" y="5654040"/>
                  </a:lnTo>
                  <a:lnTo>
                    <a:pt x="2222500" y="4203700"/>
                  </a:lnTo>
                  <a:lnTo>
                    <a:pt x="0" y="5654040"/>
                  </a:lnTo>
                  <a:lnTo>
                    <a:pt x="0" y="0"/>
                  </a:lnTo>
                  <a:close/>
                </a:path>
              </a:pathLst>
            </a:custGeom>
            <a:solidFill>
              <a:srgbClr val="265386"/>
            </a:solidFill>
          </p:spPr>
        </p:sp>
      </p:grpSp>
      <p:sp>
        <p:nvSpPr>
          <p:cNvPr id="5" name="TextBox 5"/>
          <p:cNvSpPr txBox="1"/>
          <p:nvPr/>
        </p:nvSpPr>
        <p:spPr>
          <a:xfrm>
            <a:off x="1536179" y="-327904"/>
            <a:ext cx="1847300" cy="1538883"/>
          </a:xfrm>
          <a:prstGeom prst="rect">
            <a:avLst/>
          </a:prstGeom>
        </p:spPr>
        <p:txBody>
          <a:bodyPr lIns="0" tIns="0" rIns="0" bIns="0" rtlCol="0" anchor="t">
            <a:spAutoFit/>
          </a:bodyPr>
          <a:lstStyle/>
          <a:p>
            <a:pPr marL="0" marR="0" lvl="0" indent="0" algn="ctr" defTabSz="914400" rtl="0" eaLnBrk="1" fontAlgn="auto" latinLnBrk="0" hangingPunct="1">
              <a:lnSpc>
                <a:spcPts val="12003"/>
              </a:lnSpc>
              <a:spcBef>
                <a:spcPts val="0"/>
              </a:spcBef>
              <a:spcAft>
                <a:spcPts val="0"/>
              </a:spcAft>
              <a:buClrTx/>
              <a:buSzTx/>
              <a:buFontTx/>
              <a:buNone/>
              <a:tabLst/>
              <a:defRPr/>
            </a:pPr>
            <a:r>
              <a:rPr kumimoji="0" lang="en-US" altLang="ja-JP" sz="10003" b="0" i="0" u="none" strike="noStrike" kern="1200" cap="none" spc="0" normalizeH="0" baseline="0" noProof="0" dirty="0">
                <a:ln>
                  <a:noFill/>
                </a:ln>
                <a:solidFill>
                  <a:srgbClr val="A2FDFC"/>
                </a:solidFill>
                <a:effectLst/>
                <a:uLnTx/>
                <a:uFillTx/>
                <a:latin typeface="セザンヌ DB"/>
                <a:ea typeface="ＭＳ Ｐゴシック" panose="020B0600070205080204" pitchFamily="50" charset="-128"/>
                <a:cs typeface="+mn-cs"/>
              </a:rPr>
              <a:t>Ⅸ</a:t>
            </a:r>
            <a:endParaRPr kumimoji="0" lang="en-US" sz="10003" b="0" i="0" u="none" strike="noStrike" kern="1200" cap="none" spc="0" normalizeH="0" baseline="0" noProof="0" dirty="0">
              <a:ln>
                <a:noFill/>
              </a:ln>
              <a:solidFill>
                <a:srgbClr val="A2FDFC"/>
              </a:solidFill>
              <a:effectLst/>
              <a:uLnTx/>
              <a:uFillTx/>
              <a:latin typeface="セザンヌ DB"/>
              <a:ea typeface="+mn-ea"/>
              <a:cs typeface="+mn-cs"/>
            </a:endParaRPr>
          </a:p>
        </p:txBody>
      </p:sp>
      <p:sp>
        <p:nvSpPr>
          <p:cNvPr id="6" name="TextBox 6"/>
          <p:cNvSpPr txBox="1"/>
          <p:nvPr/>
        </p:nvSpPr>
        <p:spPr>
          <a:xfrm>
            <a:off x="6858000" y="3352800"/>
            <a:ext cx="9058286" cy="1361911"/>
          </a:xfrm>
          <a:prstGeom prst="rect">
            <a:avLst/>
          </a:prstGeom>
        </p:spPr>
        <p:txBody>
          <a:bodyPr wrap="square" lIns="0" tIns="0" rIns="0" bIns="0" rtlCol="0" anchor="t">
            <a:spAutoFit/>
          </a:bodyPr>
          <a:lstStyle/>
          <a:p>
            <a:pPr marL="0" marR="0" lvl="0" indent="0" algn="ctr" defTabSz="914400" rtl="0" eaLnBrk="1" fontAlgn="auto" latinLnBrk="0" hangingPunct="1">
              <a:lnSpc>
                <a:spcPts val="12001"/>
              </a:lnSpc>
              <a:spcBef>
                <a:spcPts val="0"/>
              </a:spcBef>
              <a:spcAft>
                <a:spcPts val="0"/>
              </a:spcAft>
              <a:buClrTx/>
              <a:buSzTx/>
              <a:buFontTx/>
              <a:buNone/>
              <a:tabLst/>
              <a:defRPr/>
            </a:pPr>
            <a:r>
              <a:rPr lang="ja-JP" altLang="en-US" sz="9600" dirty="0">
                <a:solidFill>
                  <a:srgbClr val="13538A"/>
                </a:solidFill>
                <a:latin typeface="ＭＳ Ｐゴシック" panose="020B0600070205080204" pitchFamily="50" charset="-128"/>
                <a:ea typeface="ＭＳ Ｐゴシック" panose="020B0600070205080204" pitchFamily="50" charset="-128"/>
              </a:rPr>
              <a:t>まとめ</a:t>
            </a:r>
            <a:endParaRPr kumimoji="0" lang="en-US" altLang="ja-JP" sz="9600" b="0" i="0" u="none" strike="noStrike" kern="1200" cap="none" spc="0" normalizeH="0" baseline="0" noProof="0" dirty="0">
              <a:ln>
                <a:noFill/>
              </a:ln>
              <a:solidFill>
                <a:srgbClr val="13538A"/>
              </a:solidFill>
              <a:effectLst/>
              <a:uLnTx/>
              <a:uFillTx/>
              <a:latin typeface="ＭＳ Ｐゴシック" panose="020B0600070205080204" pitchFamily="50" charset="-128"/>
              <a:ea typeface="ＭＳ Ｐゴシック" panose="020B0600070205080204" pitchFamily="50" charset="-128"/>
              <a:cs typeface="+mn-cs"/>
            </a:endParaRPr>
          </a:p>
        </p:txBody>
      </p:sp>
    </p:spTree>
    <p:extLst>
      <p:ext uri="{BB962C8B-B14F-4D97-AF65-F5344CB8AC3E}">
        <p14:creationId xmlns:p14="http://schemas.microsoft.com/office/powerpoint/2010/main" val="28103466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4F6FC">
            <a:alpha val="22000"/>
          </a:srgbClr>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209800" y="475040"/>
            <a:ext cx="6338391" cy="824328"/>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Calibri"/>
                <a:ea typeface="筑紫明朝"/>
                <a:cs typeface="+mn-cs"/>
              </a:rPr>
              <a:t>精度結果</a:t>
            </a:r>
            <a:endPar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endParaRPr>
          </a:p>
        </p:txBody>
      </p:sp>
      <p:pic>
        <p:nvPicPr>
          <p:cNvPr id="18" name="図 17">
            <a:extLst>
              <a:ext uri="{FF2B5EF4-FFF2-40B4-BE49-F238E27FC236}">
                <a16:creationId xmlns:a16="http://schemas.microsoft.com/office/drawing/2014/main" id="{D090F0E6-DA31-05E8-D03B-2DB654DE8335}"/>
              </a:ext>
            </a:extLst>
          </p:cNvPr>
          <p:cNvPicPr>
            <a:picLocks noChangeAspect="1"/>
          </p:cNvPicPr>
          <p:nvPr/>
        </p:nvPicPr>
        <p:blipFill>
          <a:blip r:embed="rId3"/>
          <a:stretch>
            <a:fillRect/>
          </a:stretch>
        </p:blipFill>
        <p:spPr>
          <a:xfrm>
            <a:off x="730469" y="1299368"/>
            <a:ext cx="16459200" cy="2962275"/>
          </a:xfrm>
          <a:prstGeom prst="rect">
            <a:avLst/>
          </a:prstGeom>
        </p:spPr>
      </p:pic>
      <p:pic>
        <p:nvPicPr>
          <p:cNvPr id="20" name="図 19">
            <a:extLst>
              <a:ext uri="{FF2B5EF4-FFF2-40B4-BE49-F238E27FC236}">
                <a16:creationId xmlns:a16="http://schemas.microsoft.com/office/drawing/2014/main" id="{574B7973-ABFA-4AB7-28BC-EAF905123C46}"/>
              </a:ext>
            </a:extLst>
          </p:cNvPr>
          <p:cNvPicPr>
            <a:picLocks noChangeAspect="1"/>
          </p:cNvPicPr>
          <p:nvPr/>
        </p:nvPicPr>
        <p:blipFill>
          <a:blip r:embed="rId4"/>
          <a:stretch>
            <a:fillRect/>
          </a:stretch>
        </p:blipFill>
        <p:spPr>
          <a:xfrm>
            <a:off x="730469" y="4333849"/>
            <a:ext cx="16459200" cy="2962275"/>
          </a:xfrm>
          <a:prstGeom prst="rect">
            <a:avLst/>
          </a:prstGeom>
        </p:spPr>
      </p:pic>
      <p:pic>
        <p:nvPicPr>
          <p:cNvPr id="23" name="図 22">
            <a:extLst>
              <a:ext uri="{FF2B5EF4-FFF2-40B4-BE49-F238E27FC236}">
                <a16:creationId xmlns:a16="http://schemas.microsoft.com/office/drawing/2014/main" id="{D0744DFA-4735-0D29-DC93-40D0C44A1D9C}"/>
              </a:ext>
            </a:extLst>
          </p:cNvPr>
          <p:cNvPicPr>
            <a:picLocks noChangeAspect="1"/>
          </p:cNvPicPr>
          <p:nvPr/>
        </p:nvPicPr>
        <p:blipFill>
          <a:blip r:embed="rId5"/>
          <a:stretch>
            <a:fillRect/>
          </a:stretch>
        </p:blipFill>
        <p:spPr>
          <a:xfrm>
            <a:off x="725214" y="7357570"/>
            <a:ext cx="16649700" cy="2962275"/>
          </a:xfrm>
          <a:prstGeom prst="rect">
            <a:avLst/>
          </a:prstGeom>
        </p:spPr>
      </p:pic>
      <p:sp>
        <p:nvSpPr>
          <p:cNvPr id="24" name="テキスト ボックス 23">
            <a:extLst>
              <a:ext uri="{FF2B5EF4-FFF2-40B4-BE49-F238E27FC236}">
                <a16:creationId xmlns:a16="http://schemas.microsoft.com/office/drawing/2014/main" id="{BDD55899-DB67-8934-8659-278A7DA43A20}"/>
              </a:ext>
            </a:extLst>
          </p:cNvPr>
          <p:cNvSpPr txBox="1"/>
          <p:nvPr/>
        </p:nvSpPr>
        <p:spPr>
          <a:xfrm>
            <a:off x="14325600" y="940100"/>
            <a:ext cx="1358064" cy="646331"/>
          </a:xfrm>
          <a:prstGeom prst="rect">
            <a:avLst/>
          </a:prstGeom>
          <a:noFill/>
        </p:spPr>
        <p:txBody>
          <a:bodyPr wrap="none" rtlCol="0">
            <a:spAutoFit/>
          </a:bodyPr>
          <a:lstStyle/>
          <a:p>
            <a:r>
              <a:rPr kumimoji="1" lang="en-US" altLang="ja-JP" b="1" dirty="0">
                <a:solidFill>
                  <a:srgbClr val="FF0000"/>
                </a:solidFill>
              </a:rPr>
              <a:t>Rmsle:0.065</a:t>
            </a:r>
          </a:p>
          <a:p>
            <a:r>
              <a:rPr kumimoji="1" lang="en-US" altLang="ja-JP" b="1" dirty="0">
                <a:solidFill>
                  <a:srgbClr val="FF0000"/>
                </a:solidFill>
              </a:rPr>
              <a:t>R2:0.958</a:t>
            </a:r>
            <a:endParaRPr kumimoji="1" lang="ja-JP" altLang="en-US" b="1" dirty="0">
              <a:solidFill>
                <a:srgbClr val="FF0000"/>
              </a:solidFill>
            </a:endParaRPr>
          </a:p>
        </p:txBody>
      </p:sp>
      <p:sp>
        <p:nvSpPr>
          <p:cNvPr id="25" name="テキスト ボックス 24">
            <a:extLst>
              <a:ext uri="{FF2B5EF4-FFF2-40B4-BE49-F238E27FC236}">
                <a16:creationId xmlns:a16="http://schemas.microsoft.com/office/drawing/2014/main" id="{A2D48D07-A8F6-FE93-D311-9D24D51C6D8E}"/>
              </a:ext>
            </a:extLst>
          </p:cNvPr>
          <p:cNvSpPr txBox="1"/>
          <p:nvPr/>
        </p:nvSpPr>
        <p:spPr>
          <a:xfrm>
            <a:off x="14325600" y="6972958"/>
            <a:ext cx="1358064" cy="646331"/>
          </a:xfrm>
          <a:prstGeom prst="rect">
            <a:avLst/>
          </a:prstGeom>
          <a:noFill/>
        </p:spPr>
        <p:txBody>
          <a:bodyPr wrap="none" rtlCol="0">
            <a:spAutoFit/>
          </a:bodyPr>
          <a:lstStyle/>
          <a:p>
            <a:r>
              <a:rPr kumimoji="1" lang="en-US" altLang="ja-JP" b="1" dirty="0">
                <a:solidFill>
                  <a:srgbClr val="FF0000"/>
                </a:solidFill>
              </a:rPr>
              <a:t>Rmsle:0.068</a:t>
            </a:r>
          </a:p>
          <a:p>
            <a:r>
              <a:rPr kumimoji="1" lang="en-US" altLang="ja-JP" b="1" dirty="0">
                <a:solidFill>
                  <a:srgbClr val="FF0000"/>
                </a:solidFill>
              </a:rPr>
              <a:t>R2:0.988</a:t>
            </a:r>
            <a:endParaRPr kumimoji="1" lang="ja-JP" altLang="en-US" b="1" dirty="0">
              <a:solidFill>
                <a:srgbClr val="FF0000"/>
              </a:solidFill>
            </a:endParaRPr>
          </a:p>
        </p:txBody>
      </p:sp>
      <p:sp>
        <p:nvSpPr>
          <p:cNvPr id="26" name="テキスト ボックス 25">
            <a:extLst>
              <a:ext uri="{FF2B5EF4-FFF2-40B4-BE49-F238E27FC236}">
                <a16:creationId xmlns:a16="http://schemas.microsoft.com/office/drawing/2014/main" id="{52F41B0E-C2D7-A090-9D1E-7157637E09C3}"/>
              </a:ext>
            </a:extLst>
          </p:cNvPr>
          <p:cNvSpPr txBox="1"/>
          <p:nvPr/>
        </p:nvSpPr>
        <p:spPr>
          <a:xfrm>
            <a:off x="14325600" y="4010683"/>
            <a:ext cx="1358064" cy="646331"/>
          </a:xfrm>
          <a:prstGeom prst="rect">
            <a:avLst/>
          </a:prstGeom>
          <a:noFill/>
        </p:spPr>
        <p:txBody>
          <a:bodyPr wrap="none" rtlCol="0">
            <a:spAutoFit/>
          </a:bodyPr>
          <a:lstStyle/>
          <a:p>
            <a:r>
              <a:rPr kumimoji="1" lang="en-US" altLang="ja-JP" b="1" dirty="0">
                <a:solidFill>
                  <a:srgbClr val="FF0000"/>
                </a:solidFill>
              </a:rPr>
              <a:t>Rmsle:0.101</a:t>
            </a:r>
          </a:p>
          <a:p>
            <a:r>
              <a:rPr kumimoji="1" lang="en-US" altLang="ja-JP" b="1" dirty="0">
                <a:solidFill>
                  <a:srgbClr val="FF0000"/>
                </a:solidFill>
              </a:rPr>
              <a:t>R2:0.970</a:t>
            </a:r>
            <a:endParaRPr kumimoji="1" lang="ja-JP" altLang="en-US" b="1" dirty="0">
              <a:solidFill>
                <a:srgbClr val="FF0000"/>
              </a:solidFill>
            </a:endParaRPr>
          </a:p>
        </p:txBody>
      </p:sp>
      <p:sp>
        <p:nvSpPr>
          <p:cNvPr id="2" name="テキスト ボックス 1">
            <a:extLst>
              <a:ext uri="{FF2B5EF4-FFF2-40B4-BE49-F238E27FC236}">
                <a16:creationId xmlns:a16="http://schemas.microsoft.com/office/drawing/2014/main" id="{D6FF4A99-4B0C-8831-82AD-55664A4B98D5}"/>
              </a:ext>
            </a:extLst>
          </p:cNvPr>
          <p:cNvSpPr txBox="1"/>
          <p:nvPr/>
        </p:nvSpPr>
        <p:spPr>
          <a:xfrm>
            <a:off x="10267319" y="564038"/>
            <a:ext cx="4039888" cy="646331"/>
          </a:xfrm>
          <a:prstGeom prst="rect">
            <a:avLst/>
          </a:prstGeom>
          <a:noFill/>
          <a:ln>
            <a:solidFill>
              <a:schemeClr val="tx1"/>
            </a:solidFill>
          </a:ln>
        </p:spPr>
        <p:txBody>
          <a:bodyPr wrap="none" rtlCol="0">
            <a:spAutoFit/>
          </a:bodyPr>
          <a:lstStyle/>
          <a:p>
            <a:r>
              <a:rPr kumimoji="1" lang="en-US" altLang="ja-JP" dirty="0">
                <a:latin typeface="+mn-ea"/>
              </a:rPr>
              <a:t>Kaggle private score:0.21611(770/1293)</a:t>
            </a:r>
            <a:br>
              <a:rPr kumimoji="1" lang="en-US" altLang="ja-JP" dirty="0">
                <a:latin typeface="+mn-ea"/>
              </a:rPr>
            </a:br>
            <a:r>
              <a:rPr kumimoji="1" lang="en-US" altLang="ja-JP" dirty="0">
                <a:latin typeface="+mn-ea"/>
              </a:rPr>
              <a:t>           public score:0.24969(558/1293) </a:t>
            </a:r>
            <a:endParaRPr kumimoji="1" lang="ja-JP" altLang="en-US" dirty="0">
              <a:latin typeface="+mn-ea"/>
            </a:endParaRPr>
          </a:p>
        </p:txBody>
      </p:sp>
    </p:spTree>
    <p:extLst>
      <p:ext uri="{BB962C8B-B14F-4D97-AF65-F5344CB8AC3E}">
        <p14:creationId xmlns:p14="http://schemas.microsoft.com/office/powerpoint/2010/main" val="31089901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 name="TextBox 22">
            <a:extLst>
              <a:ext uri="{FF2B5EF4-FFF2-40B4-BE49-F238E27FC236}">
                <a16:creationId xmlns:a16="http://schemas.microsoft.com/office/drawing/2014/main" id="{ECBFAADC-F7BA-AF94-C8A1-D721A912CA77}"/>
              </a:ext>
            </a:extLst>
          </p:cNvPr>
          <p:cNvSpPr txBox="1"/>
          <p:nvPr/>
        </p:nvSpPr>
        <p:spPr>
          <a:xfrm>
            <a:off x="2119809" y="782350"/>
            <a:ext cx="8929191" cy="766492"/>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mn-ea"/>
              </a:rPr>
              <a:t>ここまででわかったこと</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sp>
        <p:nvSpPr>
          <p:cNvPr id="3" name="テキスト ボックス 2">
            <a:extLst>
              <a:ext uri="{FF2B5EF4-FFF2-40B4-BE49-F238E27FC236}">
                <a16:creationId xmlns:a16="http://schemas.microsoft.com/office/drawing/2014/main" id="{BF37E2DB-0B44-DCE7-5D74-4FDDE83002C0}"/>
              </a:ext>
            </a:extLst>
          </p:cNvPr>
          <p:cNvSpPr txBox="1"/>
          <p:nvPr/>
        </p:nvSpPr>
        <p:spPr>
          <a:xfrm>
            <a:off x="680218" y="2596271"/>
            <a:ext cx="17607782" cy="7363554"/>
          </a:xfrm>
          <a:prstGeom prst="rect">
            <a:avLst/>
          </a:prstGeom>
          <a:noFill/>
        </p:spPr>
        <p:txBody>
          <a:bodyPr wrap="square" rtlCol="0">
            <a:spAutoFit/>
          </a:bodyPr>
          <a:lstStyle/>
          <a:p>
            <a:pPr>
              <a:lnSpc>
                <a:spcPct val="150000"/>
              </a:lnSpc>
            </a:pPr>
            <a:r>
              <a:rPr lang="ja-JP" altLang="en-US" sz="3200" dirty="0">
                <a:effectLst/>
                <a:latin typeface="+mn-ea"/>
              </a:rPr>
              <a:t>✓目的変数同士が、正の相関があり、</a:t>
            </a:r>
            <a:r>
              <a:rPr lang="en-US" altLang="ja-JP" sz="3200" dirty="0">
                <a:effectLst/>
                <a:latin typeface="+mn-ea"/>
              </a:rPr>
              <a:t>CO</a:t>
            </a:r>
            <a:r>
              <a:rPr lang="ja-JP" altLang="en-US" sz="3200" dirty="0">
                <a:effectLst/>
                <a:latin typeface="+mn-ea"/>
              </a:rPr>
              <a:t>や</a:t>
            </a:r>
            <a:r>
              <a:rPr lang="en-US" altLang="ja-JP" sz="3200" dirty="0">
                <a:effectLst/>
                <a:latin typeface="+mn-ea"/>
              </a:rPr>
              <a:t>NO</a:t>
            </a:r>
            <a:r>
              <a:rPr lang="ja-JP" altLang="en-US" sz="3200" dirty="0">
                <a:effectLst/>
                <a:latin typeface="+mn-ea"/>
              </a:rPr>
              <a:t>ｘは他の目的変数の予測値を説明変数として取り入れることで、</a:t>
            </a:r>
            <a:r>
              <a:rPr lang="ja-JP" altLang="en-US" sz="3200" dirty="0">
                <a:latin typeface="+mn-ea"/>
              </a:rPr>
              <a:t>精度向上に繋がる</a:t>
            </a:r>
            <a:endParaRPr lang="en-US" altLang="ja-JP" sz="3200" dirty="0">
              <a:latin typeface="+mn-ea"/>
            </a:endParaRPr>
          </a:p>
          <a:p>
            <a:pPr>
              <a:lnSpc>
                <a:spcPct val="150000"/>
              </a:lnSpc>
            </a:pPr>
            <a:endParaRPr lang="en-US" altLang="ja-JP" sz="3200" dirty="0">
              <a:latin typeface="+mn-ea"/>
            </a:endParaRPr>
          </a:p>
          <a:p>
            <a:pPr>
              <a:lnSpc>
                <a:spcPct val="150000"/>
              </a:lnSpc>
            </a:pPr>
            <a:r>
              <a:rPr lang="ja-JP" altLang="en-US" sz="3200" dirty="0">
                <a:effectLst/>
                <a:latin typeface="+mn-ea"/>
              </a:rPr>
              <a:t>✓目的変数ごとに、検証期間の長さ</a:t>
            </a:r>
            <a:r>
              <a:rPr lang="ja-JP" altLang="en-US" sz="3200" dirty="0">
                <a:latin typeface="+mn-ea"/>
              </a:rPr>
              <a:t>を変更すること</a:t>
            </a:r>
            <a:r>
              <a:rPr lang="ja-JP" altLang="en-US" sz="3200" dirty="0">
                <a:effectLst/>
                <a:latin typeface="+mn-ea"/>
              </a:rPr>
              <a:t>によって精度に違いがある</a:t>
            </a:r>
            <a:endParaRPr lang="en-US" altLang="ja-JP" sz="3200" dirty="0">
              <a:effectLst/>
              <a:latin typeface="+mn-ea"/>
            </a:endParaRPr>
          </a:p>
          <a:p>
            <a:pPr>
              <a:lnSpc>
                <a:spcPct val="150000"/>
              </a:lnSpc>
            </a:pPr>
            <a:endParaRPr lang="en-US" altLang="ja-JP" sz="3200" dirty="0">
              <a:latin typeface="+mn-ea"/>
            </a:endParaRPr>
          </a:p>
          <a:p>
            <a:pPr>
              <a:lnSpc>
                <a:spcPct val="150000"/>
              </a:lnSpc>
            </a:pPr>
            <a:r>
              <a:rPr lang="ja-JP" altLang="en-US" sz="3200" dirty="0">
                <a:effectLst/>
                <a:latin typeface="+mn-ea"/>
              </a:rPr>
              <a:t>✓３つの目的変数を予測ごとに、予測段階ごとに、各オリジナルのモデル構築、特徴量を</a:t>
            </a:r>
            <a:r>
              <a:rPr lang="ja-JP" altLang="en-US" sz="3200" dirty="0">
                <a:latin typeface="+mn-ea"/>
              </a:rPr>
              <a:t>取り入れる</a:t>
            </a:r>
            <a:r>
              <a:rPr lang="ja-JP" altLang="en-US" sz="3200" dirty="0">
                <a:effectLst/>
                <a:latin typeface="+mn-ea"/>
              </a:rPr>
              <a:t>ことで精度向上に繋がった</a:t>
            </a:r>
            <a:endParaRPr lang="en-US" altLang="ja-JP" sz="3200" dirty="0">
              <a:effectLst/>
              <a:latin typeface="+mn-ea"/>
            </a:endParaRPr>
          </a:p>
          <a:p>
            <a:pPr>
              <a:lnSpc>
                <a:spcPct val="150000"/>
              </a:lnSpc>
            </a:pPr>
            <a:endParaRPr lang="en-US" altLang="ja-JP" sz="3200" dirty="0">
              <a:latin typeface="+mn-ea"/>
            </a:endParaRPr>
          </a:p>
          <a:p>
            <a:pPr>
              <a:lnSpc>
                <a:spcPct val="150000"/>
              </a:lnSpc>
            </a:pPr>
            <a:r>
              <a:rPr lang="ja-JP" altLang="en-US" sz="3200" dirty="0">
                <a:latin typeface="+mn-ea"/>
              </a:rPr>
              <a:t>以上のことがわかりました</a:t>
            </a:r>
            <a:endParaRPr lang="en-US" altLang="ja-JP" sz="3200" dirty="0">
              <a:latin typeface="+mn-ea"/>
            </a:endParaRPr>
          </a:p>
          <a:p>
            <a:pPr>
              <a:lnSpc>
                <a:spcPct val="150000"/>
              </a:lnSpc>
            </a:pPr>
            <a:endParaRPr kumimoji="1" lang="ja-JP" altLang="en-US" sz="3200" dirty="0">
              <a:latin typeface="+mn-ea"/>
            </a:endParaRPr>
          </a:p>
        </p:txBody>
      </p:sp>
    </p:spTree>
    <p:extLst>
      <p:ext uri="{BB962C8B-B14F-4D97-AF65-F5344CB8AC3E}">
        <p14:creationId xmlns:p14="http://schemas.microsoft.com/office/powerpoint/2010/main" val="23174536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 name="TextBox 22">
            <a:extLst>
              <a:ext uri="{FF2B5EF4-FFF2-40B4-BE49-F238E27FC236}">
                <a16:creationId xmlns:a16="http://schemas.microsoft.com/office/drawing/2014/main" id="{ECBFAADC-F7BA-AF94-C8A1-D721A912CA77}"/>
              </a:ext>
            </a:extLst>
          </p:cNvPr>
          <p:cNvSpPr txBox="1"/>
          <p:nvPr/>
        </p:nvSpPr>
        <p:spPr>
          <a:xfrm>
            <a:off x="2119809" y="782350"/>
            <a:ext cx="8929191" cy="766492"/>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ＭＳ Ｐゴシック" panose="020B0600070205080204" pitchFamily="50" charset="-128"/>
                <a:ea typeface="ＭＳ Ｐゴシック" panose="020B0600070205080204" pitchFamily="50" charset="-128"/>
              </a:rPr>
              <a:t>難しかった点</a:t>
            </a:r>
            <a:endParaRPr kumimoji="0" lang="en-US" altLang="ja-JP" sz="5199" b="0" i="0" u="none" strike="noStrike" kern="1200" cap="none" spc="655" normalizeH="0" baseline="0" noProof="0" dirty="0">
              <a:ln>
                <a:noFill/>
              </a:ln>
              <a:solidFill>
                <a:srgbClr val="13538A"/>
              </a:solidFill>
              <a:effectLst/>
              <a:uLnTx/>
              <a:uFillTx/>
              <a:latin typeface="ＭＳ Ｐゴシック" panose="020B0600070205080204" pitchFamily="50" charset="-128"/>
              <a:ea typeface="ＭＳ Ｐゴシック" panose="020B0600070205080204" pitchFamily="50" charset="-128"/>
              <a:cs typeface="+mn-cs"/>
            </a:endParaRPr>
          </a:p>
        </p:txBody>
      </p:sp>
      <p:sp>
        <p:nvSpPr>
          <p:cNvPr id="3" name="テキスト ボックス 2">
            <a:extLst>
              <a:ext uri="{FF2B5EF4-FFF2-40B4-BE49-F238E27FC236}">
                <a16:creationId xmlns:a16="http://schemas.microsoft.com/office/drawing/2014/main" id="{56901B7D-14B5-50B0-A0C1-2EBC281B0FB8}"/>
              </a:ext>
            </a:extLst>
          </p:cNvPr>
          <p:cNvSpPr txBox="1"/>
          <p:nvPr/>
        </p:nvSpPr>
        <p:spPr>
          <a:xfrm>
            <a:off x="304800" y="2019300"/>
            <a:ext cx="18135600" cy="9579546"/>
          </a:xfrm>
          <a:prstGeom prst="rect">
            <a:avLst/>
          </a:prstGeom>
          <a:noFill/>
        </p:spPr>
        <p:txBody>
          <a:bodyPr wrap="square" rtlCol="0">
            <a:spAutoFit/>
          </a:bodyPr>
          <a:lstStyle/>
          <a:p>
            <a:pPr>
              <a:lnSpc>
                <a:spcPct val="150000"/>
              </a:lnSpc>
            </a:pPr>
            <a:r>
              <a:rPr lang="ja-JP" altLang="en-US" sz="3200" dirty="0">
                <a:effectLst/>
                <a:latin typeface="+mn-ea"/>
              </a:rPr>
              <a:t>✓時間に関する特徴量</a:t>
            </a:r>
            <a:r>
              <a:rPr lang="en-US" altLang="ja-JP" sz="3200" dirty="0">
                <a:effectLst/>
                <a:latin typeface="+mn-ea"/>
              </a:rPr>
              <a:t>(</a:t>
            </a:r>
            <a:r>
              <a:rPr lang="ja-JP" altLang="en-US" sz="3200" dirty="0">
                <a:effectLst/>
                <a:latin typeface="+mn-ea"/>
              </a:rPr>
              <a:t>時</a:t>
            </a:r>
            <a:r>
              <a:rPr lang="ja-JP" altLang="en-US" sz="3200" dirty="0">
                <a:latin typeface="+mn-ea"/>
              </a:rPr>
              <a:t>、年、月、日、曜日、朝昼夜の３分割など</a:t>
            </a:r>
            <a:r>
              <a:rPr lang="en-US" altLang="ja-JP" sz="3200" dirty="0">
                <a:latin typeface="+mn-ea"/>
              </a:rPr>
              <a:t>)</a:t>
            </a:r>
            <a:r>
              <a:rPr kumimoji="1" lang="ja-JP" altLang="en-US" sz="3200" dirty="0">
                <a:latin typeface="+mn-ea"/>
              </a:rPr>
              <a:t>が時系列データなのに効かなかった。</a:t>
            </a:r>
            <a:endParaRPr kumimoji="1" lang="en-US" altLang="ja-JP" sz="3200" dirty="0">
              <a:latin typeface="+mn-ea"/>
            </a:endParaRPr>
          </a:p>
          <a:p>
            <a:pPr>
              <a:lnSpc>
                <a:spcPct val="150000"/>
              </a:lnSpc>
            </a:pPr>
            <a:r>
              <a:rPr lang="ja-JP" altLang="en-US" sz="3200" dirty="0">
                <a:effectLst/>
                <a:latin typeface="+mn-ea"/>
              </a:rPr>
              <a:t>✓</a:t>
            </a:r>
            <a:r>
              <a:rPr lang="ja-JP" altLang="en-US" sz="3200" dirty="0">
                <a:latin typeface="+mn-ea"/>
              </a:rPr>
              <a:t>元データの特徴量が少ない。</a:t>
            </a:r>
            <a:endParaRPr lang="en-US" altLang="ja-JP" sz="3200" dirty="0">
              <a:latin typeface="+mn-ea"/>
            </a:endParaRPr>
          </a:p>
          <a:p>
            <a:pPr>
              <a:lnSpc>
                <a:spcPct val="150000"/>
              </a:lnSpc>
            </a:pPr>
            <a:r>
              <a:rPr kumimoji="1" lang="ja-JP" altLang="en-US" sz="3200" dirty="0">
                <a:latin typeface="+mn-ea"/>
              </a:rPr>
              <a:t>→風量や風速がなかった。これらの特徴量は、精度向上に繋がると感じた。</a:t>
            </a:r>
            <a:endParaRPr kumimoji="1" lang="en-US" altLang="ja-JP" sz="3200" dirty="0">
              <a:latin typeface="+mn-ea"/>
            </a:endParaRPr>
          </a:p>
          <a:p>
            <a:pPr>
              <a:lnSpc>
                <a:spcPct val="150000"/>
              </a:lnSpc>
            </a:pPr>
            <a:r>
              <a:rPr lang="ja-JP" altLang="en-US" sz="3200" dirty="0">
                <a:effectLst/>
                <a:latin typeface="+mn-ea"/>
              </a:rPr>
              <a:t>✓</a:t>
            </a:r>
            <a:r>
              <a:rPr lang="ja-JP" altLang="en-US" sz="3200" dirty="0">
                <a:latin typeface="+mn-ea"/>
              </a:rPr>
              <a:t>人工的に作られたデータである。</a:t>
            </a:r>
            <a:endParaRPr lang="en-US" altLang="ja-JP" sz="3200" dirty="0">
              <a:latin typeface="+mn-ea"/>
            </a:endParaRPr>
          </a:p>
          <a:p>
            <a:pPr>
              <a:lnSpc>
                <a:spcPct val="150000"/>
              </a:lnSpc>
            </a:pPr>
            <a:r>
              <a:rPr lang="ja-JP" altLang="en-US" sz="3200" dirty="0">
                <a:latin typeface="+mn-ea"/>
              </a:rPr>
              <a:t>→科学技術論文通りにいかないこともあるのではないかと考えた。また、地域性もわからないから仮説が難しかった。</a:t>
            </a:r>
            <a:endParaRPr lang="en-US" altLang="ja-JP" sz="3200" dirty="0">
              <a:latin typeface="+mn-ea"/>
            </a:endParaRPr>
          </a:p>
          <a:p>
            <a:pPr>
              <a:lnSpc>
                <a:spcPct val="150000"/>
              </a:lnSpc>
            </a:pPr>
            <a:r>
              <a:rPr lang="ja-JP" altLang="en-US" sz="3200" dirty="0">
                <a:effectLst/>
                <a:latin typeface="+mn-ea"/>
              </a:rPr>
              <a:t>✓</a:t>
            </a:r>
            <a:r>
              <a:rPr lang="ja-JP" altLang="en-US" sz="3200" dirty="0">
                <a:latin typeface="+mn-ea"/>
              </a:rPr>
              <a:t>ベンゼンの精度向上につながる特徴量を作成できなかった。</a:t>
            </a:r>
            <a:endParaRPr lang="en-US" altLang="ja-JP" sz="3200" dirty="0">
              <a:latin typeface="+mn-ea"/>
            </a:endParaRPr>
          </a:p>
          <a:p>
            <a:pPr>
              <a:lnSpc>
                <a:spcPct val="150000"/>
              </a:lnSpc>
            </a:pPr>
            <a:r>
              <a:rPr lang="ja-JP" altLang="en-US" sz="3200" dirty="0">
                <a:latin typeface="+mn-ea"/>
              </a:rPr>
              <a:t>→最後、予測値</a:t>
            </a:r>
            <a:r>
              <a:rPr lang="en-US" altLang="ja-JP" sz="3200" dirty="0">
                <a:latin typeface="+mn-ea"/>
              </a:rPr>
              <a:t>1,2</a:t>
            </a:r>
            <a:r>
              <a:rPr lang="ja-JP" altLang="en-US" sz="3200" dirty="0">
                <a:latin typeface="+mn-ea"/>
              </a:rPr>
              <a:t>を正解値で推論していたことに気付き、精度確認を行いなおしたため、効果がある特徴量を時間内に見つけきれませんでした。</a:t>
            </a:r>
            <a:endParaRPr lang="en-US" altLang="ja-JP" sz="3200" dirty="0">
              <a:latin typeface="+mn-ea"/>
            </a:endParaRPr>
          </a:p>
          <a:p>
            <a:pPr>
              <a:lnSpc>
                <a:spcPct val="150000"/>
              </a:lnSpc>
            </a:pPr>
            <a:r>
              <a:rPr lang="ja-JP" altLang="en-US" sz="3200" dirty="0">
                <a:latin typeface="+mn-ea"/>
              </a:rPr>
              <a:t>■ただし、３つの目的変数の予測精度向上のために、仮説を検証し様々な施策を行うことが出来ました。</a:t>
            </a:r>
            <a:endParaRPr lang="en-US" altLang="ja-JP" sz="3200" dirty="0">
              <a:latin typeface="+mn-ea"/>
            </a:endParaRPr>
          </a:p>
          <a:p>
            <a:pPr>
              <a:lnSpc>
                <a:spcPct val="150000"/>
              </a:lnSpc>
            </a:pPr>
            <a:r>
              <a:rPr lang="ja-JP" altLang="en-US" sz="3200" dirty="0">
                <a:latin typeface="+mn-ea"/>
              </a:rPr>
              <a:t>　焦りましたが、最後まで粘ってよかったです。</a:t>
            </a:r>
            <a:endParaRPr lang="en-US" altLang="ja-JP" sz="3200" dirty="0">
              <a:latin typeface="+mn-ea"/>
            </a:endParaRPr>
          </a:p>
          <a:p>
            <a:pPr>
              <a:lnSpc>
                <a:spcPct val="150000"/>
              </a:lnSpc>
            </a:pPr>
            <a:endParaRPr lang="en-US" altLang="ja-JP" sz="3200" dirty="0">
              <a:latin typeface="+mn-ea"/>
            </a:endParaRPr>
          </a:p>
          <a:p>
            <a:pPr>
              <a:lnSpc>
                <a:spcPct val="150000"/>
              </a:lnSpc>
            </a:pPr>
            <a:endParaRPr kumimoji="1" lang="ja-JP" altLang="en-US" sz="3200" dirty="0">
              <a:latin typeface="+mn-ea"/>
            </a:endParaRPr>
          </a:p>
        </p:txBody>
      </p:sp>
    </p:spTree>
    <p:extLst>
      <p:ext uri="{BB962C8B-B14F-4D97-AF65-F5344CB8AC3E}">
        <p14:creationId xmlns:p14="http://schemas.microsoft.com/office/powerpoint/2010/main" val="3313562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51781"/>
            <a:ext cx="2862259" cy="4135555"/>
            <a:chOff x="0" y="0"/>
            <a:chExt cx="4445000" cy="6422390"/>
          </a:xfrm>
        </p:grpSpPr>
        <p:sp>
          <p:nvSpPr>
            <p:cNvPr id="3" name="Freeform 3"/>
            <p:cNvSpPr/>
            <p:nvPr/>
          </p:nvSpPr>
          <p:spPr>
            <a:xfrm>
              <a:off x="0" y="4203700"/>
              <a:ext cx="4445000" cy="2218690"/>
            </a:xfrm>
            <a:custGeom>
              <a:avLst/>
              <a:gdLst/>
              <a:ahLst/>
              <a:cxnLst/>
              <a:rect l="l" t="t" r="r" b="b"/>
              <a:pathLst>
                <a:path w="4445000" h="2218690">
                  <a:moveTo>
                    <a:pt x="4445000" y="1450340"/>
                  </a:moveTo>
                  <a:lnTo>
                    <a:pt x="4445000" y="2218690"/>
                  </a:lnTo>
                  <a:lnTo>
                    <a:pt x="2222500" y="768350"/>
                  </a:lnTo>
                  <a:lnTo>
                    <a:pt x="0" y="2218690"/>
                  </a:lnTo>
                  <a:lnTo>
                    <a:pt x="0" y="1450340"/>
                  </a:lnTo>
                  <a:lnTo>
                    <a:pt x="2222500" y="0"/>
                  </a:lnTo>
                  <a:close/>
                </a:path>
              </a:pathLst>
            </a:custGeom>
            <a:solidFill>
              <a:srgbClr val="D4EEF0"/>
            </a:solidFill>
          </p:spPr>
        </p:sp>
        <p:sp>
          <p:nvSpPr>
            <p:cNvPr id="4" name="Freeform 4"/>
            <p:cNvSpPr/>
            <p:nvPr/>
          </p:nvSpPr>
          <p:spPr>
            <a:xfrm>
              <a:off x="0" y="0"/>
              <a:ext cx="4445000" cy="5654040"/>
            </a:xfrm>
            <a:custGeom>
              <a:avLst/>
              <a:gdLst/>
              <a:ahLst/>
              <a:cxnLst/>
              <a:rect l="l" t="t" r="r" b="b"/>
              <a:pathLst>
                <a:path w="4445000" h="5654040">
                  <a:moveTo>
                    <a:pt x="4445000" y="0"/>
                  </a:moveTo>
                  <a:lnTo>
                    <a:pt x="4445000" y="5654040"/>
                  </a:lnTo>
                  <a:lnTo>
                    <a:pt x="2222500" y="4203700"/>
                  </a:lnTo>
                  <a:lnTo>
                    <a:pt x="0" y="5654040"/>
                  </a:lnTo>
                  <a:lnTo>
                    <a:pt x="0" y="0"/>
                  </a:lnTo>
                  <a:close/>
                </a:path>
              </a:pathLst>
            </a:custGeom>
            <a:solidFill>
              <a:srgbClr val="265386"/>
            </a:solidFill>
          </p:spPr>
        </p:sp>
      </p:grpSp>
      <p:sp>
        <p:nvSpPr>
          <p:cNvPr id="5" name="TextBox 5"/>
          <p:cNvSpPr txBox="1"/>
          <p:nvPr/>
        </p:nvSpPr>
        <p:spPr>
          <a:xfrm>
            <a:off x="1536179" y="-327904"/>
            <a:ext cx="1847300" cy="1407629"/>
          </a:xfrm>
          <a:prstGeom prst="rect">
            <a:avLst/>
          </a:prstGeom>
        </p:spPr>
        <p:txBody>
          <a:bodyPr lIns="0" tIns="0" rIns="0" bIns="0" rtlCol="0" anchor="t">
            <a:spAutoFit/>
          </a:bodyPr>
          <a:lstStyle/>
          <a:p>
            <a:pPr algn="ctr">
              <a:lnSpc>
                <a:spcPts val="12003"/>
              </a:lnSpc>
            </a:pPr>
            <a:r>
              <a:rPr lang="en-US" altLang="ja-JP" sz="9600" dirty="0">
                <a:solidFill>
                  <a:srgbClr val="A2FDFC"/>
                </a:solidFill>
                <a:latin typeface="+mn-ea"/>
              </a:rPr>
              <a:t>Ⅰ</a:t>
            </a:r>
            <a:endParaRPr lang="en-US" sz="10003" dirty="0">
              <a:solidFill>
                <a:srgbClr val="A2FDFC"/>
              </a:solidFill>
              <a:latin typeface="+mn-ea"/>
            </a:endParaRPr>
          </a:p>
        </p:txBody>
      </p:sp>
      <p:sp>
        <p:nvSpPr>
          <p:cNvPr id="6" name="TextBox 6"/>
          <p:cNvSpPr txBox="1"/>
          <p:nvPr/>
        </p:nvSpPr>
        <p:spPr>
          <a:xfrm>
            <a:off x="6705600" y="3352800"/>
            <a:ext cx="9210686" cy="1538883"/>
          </a:xfrm>
          <a:prstGeom prst="rect">
            <a:avLst/>
          </a:prstGeom>
        </p:spPr>
        <p:txBody>
          <a:bodyPr wrap="square" lIns="0" tIns="0" rIns="0" bIns="0" rtlCol="0" anchor="t">
            <a:spAutoFit/>
          </a:bodyPr>
          <a:lstStyle/>
          <a:p>
            <a:pPr algn="ctr">
              <a:lnSpc>
                <a:spcPts val="12001"/>
              </a:lnSpc>
            </a:pPr>
            <a:r>
              <a:rPr lang="ja-JP" altLang="en-US" sz="10001" spc="3590" dirty="0">
                <a:solidFill>
                  <a:srgbClr val="13538A"/>
                </a:solidFill>
                <a:latin typeface="+mn-ea"/>
              </a:rPr>
              <a:t>成果物概要</a:t>
            </a:r>
            <a:endParaRPr lang="en-US" sz="10001" spc="3590" dirty="0">
              <a:solidFill>
                <a:srgbClr val="13538A"/>
              </a:solidFill>
              <a:latin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2763451" y="1714500"/>
            <a:ext cx="12549091" cy="6045562"/>
            <a:chOff x="0" y="0"/>
            <a:chExt cx="7620000" cy="3670958"/>
          </a:xfrm>
        </p:grpSpPr>
        <p:sp>
          <p:nvSpPr>
            <p:cNvPr id="3" name="Freeform 3"/>
            <p:cNvSpPr/>
            <p:nvPr/>
          </p:nvSpPr>
          <p:spPr>
            <a:xfrm>
              <a:off x="304800" y="304800"/>
              <a:ext cx="7315200" cy="3366158"/>
            </a:xfrm>
            <a:custGeom>
              <a:avLst/>
              <a:gdLst/>
              <a:ahLst/>
              <a:cxnLst/>
              <a:rect l="l" t="t" r="r" b="b"/>
              <a:pathLst>
                <a:path w="7315200" h="3366158">
                  <a:moveTo>
                    <a:pt x="7315200" y="0"/>
                  </a:moveTo>
                  <a:lnTo>
                    <a:pt x="7315200" y="3366158"/>
                  </a:lnTo>
                  <a:lnTo>
                    <a:pt x="0" y="3366158"/>
                  </a:lnTo>
                  <a:lnTo>
                    <a:pt x="0" y="3061358"/>
                  </a:lnTo>
                  <a:lnTo>
                    <a:pt x="7010400" y="3061358"/>
                  </a:lnTo>
                  <a:lnTo>
                    <a:pt x="7010400" y="0"/>
                  </a:lnTo>
                  <a:close/>
                </a:path>
              </a:pathLst>
            </a:custGeom>
            <a:solidFill>
              <a:srgbClr val="D4EEF0"/>
            </a:solidFill>
          </p:spPr>
        </p:sp>
        <p:sp>
          <p:nvSpPr>
            <p:cNvPr id="4" name="Freeform 4"/>
            <p:cNvSpPr/>
            <p:nvPr/>
          </p:nvSpPr>
          <p:spPr>
            <a:xfrm>
              <a:off x="0" y="0"/>
              <a:ext cx="7315200" cy="3366158"/>
            </a:xfrm>
            <a:custGeom>
              <a:avLst/>
              <a:gdLst/>
              <a:ahLst/>
              <a:cxnLst/>
              <a:rect l="l" t="t" r="r" b="b"/>
              <a:pathLst>
                <a:path w="7315200" h="3366158">
                  <a:moveTo>
                    <a:pt x="0" y="0"/>
                  </a:moveTo>
                  <a:lnTo>
                    <a:pt x="7315200" y="0"/>
                  </a:lnTo>
                  <a:lnTo>
                    <a:pt x="7315200" y="3366158"/>
                  </a:lnTo>
                  <a:lnTo>
                    <a:pt x="0" y="3366158"/>
                  </a:lnTo>
                  <a:close/>
                </a:path>
              </a:pathLst>
            </a:custGeom>
            <a:solidFill>
              <a:srgbClr val="265386"/>
            </a:solidFill>
          </p:spPr>
        </p:sp>
      </p:grpSp>
      <p:sp>
        <p:nvSpPr>
          <p:cNvPr id="7" name="TextBox 7"/>
          <p:cNvSpPr txBox="1"/>
          <p:nvPr/>
        </p:nvSpPr>
        <p:spPr>
          <a:xfrm>
            <a:off x="4267200" y="5448300"/>
            <a:ext cx="9504288" cy="705321"/>
          </a:xfrm>
          <a:prstGeom prst="rect">
            <a:avLst/>
          </a:prstGeom>
        </p:spPr>
        <p:txBody>
          <a:bodyPr lIns="0" tIns="0" rIns="0" bIns="0" rtlCol="0" anchor="t">
            <a:spAutoFit/>
          </a:bodyPr>
          <a:lstStyle/>
          <a:p>
            <a:pPr marL="0" lvl="0" indent="0" algn="l">
              <a:lnSpc>
                <a:spcPts val="5520"/>
              </a:lnSpc>
              <a:spcBef>
                <a:spcPct val="0"/>
              </a:spcBef>
            </a:pPr>
            <a:r>
              <a:rPr lang="ja-JP" altLang="en-US" sz="4600" u="none" spc="271">
                <a:solidFill>
                  <a:srgbClr val="FFFFFF"/>
                </a:solidFill>
                <a:ea typeface="セザンヌ"/>
              </a:rPr>
              <a:t>小林</a:t>
            </a:r>
            <a:r>
              <a:rPr lang="ja-JP" altLang="en-US" sz="4600" u="none" spc="271" dirty="0">
                <a:solidFill>
                  <a:srgbClr val="FFFFFF"/>
                </a:solidFill>
                <a:ea typeface="セザンヌ"/>
              </a:rPr>
              <a:t>稔征</a:t>
            </a:r>
            <a:endParaRPr lang="en-US" sz="4600" u="none" spc="271" dirty="0">
              <a:solidFill>
                <a:srgbClr val="FFFFFF"/>
              </a:solidFill>
              <a:ea typeface="セザンヌ"/>
            </a:endParaRPr>
          </a:p>
        </p:txBody>
      </p:sp>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12" name="TextBox 12"/>
          <p:cNvSpPr txBox="1"/>
          <p:nvPr/>
        </p:nvSpPr>
        <p:spPr>
          <a:xfrm>
            <a:off x="3590440" y="3519495"/>
            <a:ext cx="10181048" cy="824328"/>
          </a:xfrm>
          <a:prstGeom prst="rect">
            <a:avLst/>
          </a:prstGeom>
        </p:spPr>
        <p:txBody>
          <a:bodyPr lIns="0" tIns="0" rIns="0" bIns="0" rtlCol="0" anchor="t">
            <a:spAutoFit/>
          </a:bodyPr>
          <a:lstStyle/>
          <a:p>
            <a:pPr marL="0" lvl="0" indent="0" algn="ctr">
              <a:lnSpc>
                <a:spcPts val="6811"/>
              </a:lnSpc>
              <a:spcBef>
                <a:spcPct val="0"/>
              </a:spcBef>
            </a:pPr>
            <a:r>
              <a:rPr lang="en-US" sz="5199" spc="655" dirty="0">
                <a:solidFill>
                  <a:schemeClr val="bg1"/>
                </a:solidFill>
                <a:ea typeface="筑紫明朝"/>
              </a:rPr>
              <a:t>ご</a:t>
            </a:r>
            <a:r>
              <a:rPr lang="ja-JP" altLang="en-US" sz="5199" spc="655" dirty="0">
                <a:solidFill>
                  <a:schemeClr val="bg1"/>
                </a:solidFill>
                <a:ea typeface="筑紫明朝"/>
              </a:rPr>
              <a:t>清聴ありがとうござい</a:t>
            </a:r>
            <a:r>
              <a:rPr lang="en-US" sz="5199" spc="655" dirty="0" err="1">
                <a:solidFill>
                  <a:schemeClr val="bg1"/>
                </a:solidFill>
                <a:ea typeface="筑紫明朝"/>
              </a:rPr>
              <a:t>ます</a:t>
            </a:r>
            <a:endParaRPr lang="en-US" sz="5199" spc="655" dirty="0">
              <a:solidFill>
                <a:schemeClr val="bg1"/>
              </a:solidFill>
              <a:ea typeface="筑紫明朝"/>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F4F6FC"/>
        </a:solidFill>
        <a:effectLst/>
      </p:bgPr>
    </p:bg>
    <p:spTree>
      <p:nvGrpSpPr>
        <p:cNvPr id="1" name=""/>
        <p:cNvGrpSpPr/>
        <p:nvPr/>
      </p:nvGrpSpPr>
      <p:grpSpPr>
        <a:xfrm>
          <a:off x="0" y="0"/>
          <a:ext cx="0" cy="0"/>
          <a:chOff x="0" y="0"/>
          <a:chExt cx="0" cy="0"/>
        </a:xfrm>
      </p:grpSpPr>
      <p:sp>
        <p:nvSpPr>
          <p:cNvPr id="2" name="AutoShape 2"/>
          <p:cNvSpPr/>
          <p:nvPr/>
        </p:nvSpPr>
        <p:spPr>
          <a:xfrm>
            <a:off x="2468541" y="3619500"/>
            <a:ext cx="12923859" cy="147514"/>
          </a:xfrm>
          <a:prstGeom prst="rect">
            <a:avLst/>
          </a:prstGeom>
          <a:solidFill>
            <a:srgbClr val="191919">
              <a:alpha val="4706"/>
            </a:srgbClr>
          </a:solidFill>
        </p:spPr>
      </p:sp>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12" name="TextBox 12"/>
          <p:cNvSpPr txBox="1"/>
          <p:nvPr/>
        </p:nvSpPr>
        <p:spPr>
          <a:xfrm>
            <a:off x="2468541" y="4531192"/>
            <a:ext cx="2544519" cy="786049"/>
          </a:xfrm>
          <a:prstGeom prst="rect">
            <a:avLst/>
          </a:prstGeom>
        </p:spPr>
        <p:txBody>
          <a:bodyPr lIns="0" tIns="0" rIns="0" bIns="0" rtlCol="0" anchor="t">
            <a:spAutoFit/>
          </a:bodyPr>
          <a:lstStyle/>
          <a:p>
            <a:pPr algn="ctr">
              <a:lnSpc>
                <a:spcPts val="3150"/>
              </a:lnSpc>
            </a:pPr>
            <a:r>
              <a:rPr lang="ja-JP" altLang="en-US" sz="2100" spc="42" dirty="0">
                <a:solidFill>
                  <a:srgbClr val="1B3342"/>
                </a:solidFill>
                <a:ea typeface="セザンヌ"/>
              </a:rPr>
              <a:t>ターゲット同士に相関がある</a:t>
            </a:r>
            <a:endParaRPr lang="en-US" sz="2100" spc="42" dirty="0">
              <a:solidFill>
                <a:srgbClr val="1B3342"/>
              </a:solidFill>
              <a:ea typeface="セザンヌ"/>
            </a:endParaRPr>
          </a:p>
        </p:txBody>
      </p:sp>
      <p:sp>
        <p:nvSpPr>
          <p:cNvPr id="14" name="TextBox 14"/>
          <p:cNvSpPr txBox="1"/>
          <p:nvPr/>
        </p:nvSpPr>
        <p:spPr>
          <a:xfrm>
            <a:off x="7011504" y="4457700"/>
            <a:ext cx="2544519" cy="786049"/>
          </a:xfrm>
          <a:prstGeom prst="rect">
            <a:avLst/>
          </a:prstGeom>
        </p:spPr>
        <p:txBody>
          <a:bodyPr lIns="0" tIns="0" rIns="0" bIns="0" rtlCol="0" anchor="t">
            <a:spAutoFit/>
          </a:bodyPr>
          <a:lstStyle/>
          <a:p>
            <a:pPr algn="ctr">
              <a:lnSpc>
                <a:spcPts val="3150"/>
              </a:lnSpc>
            </a:pPr>
            <a:r>
              <a:rPr lang="ja-JP" altLang="en-US" sz="2100" spc="42" dirty="0">
                <a:solidFill>
                  <a:srgbClr val="1B3342"/>
                </a:solidFill>
                <a:ea typeface="セザンヌ"/>
              </a:rPr>
              <a:t>ターゲットごとにモデリング</a:t>
            </a:r>
          </a:p>
        </p:txBody>
      </p:sp>
      <p:sp>
        <p:nvSpPr>
          <p:cNvPr id="15" name="TextBox 15"/>
          <p:cNvSpPr txBox="1"/>
          <p:nvPr/>
        </p:nvSpPr>
        <p:spPr>
          <a:xfrm>
            <a:off x="9315440" y="2411014"/>
            <a:ext cx="2544519" cy="677108"/>
          </a:xfrm>
          <a:prstGeom prst="rect">
            <a:avLst/>
          </a:prstGeom>
        </p:spPr>
        <p:txBody>
          <a:bodyPr lIns="0" tIns="0" rIns="0" bIns="0" rtlCol="0" anchor="t">
            <a:spAutoFit/>
          </a:bodyPr>
          <a:lstStyle/>
          <a:p>
            <a:pPr marL="0" marR="0" lvl="0" indent="0" algn="ctr" rtl="0">
              <a:lnSpc>
                <a:spcPct val="100000"/>
              </a:lnSpc>
              <a:spcBef>
                <a:spcPts val="0"/>
              </a:spcBef>
              <a:spcAft>
                <a:spcPts val="0"/>
              </a:spcAft>
              <a:buClr>
                <a:srgbClr val="000000"/>
              </a:buClr>
              <a:buSzPts val="1400"/>
              <a:buFont typeface="Arial"/>
              <a:buNone/>
            </a:pPr>
            <a:r>
              <a:rPr lang="ja-JP" altLang="en-US" sz="4400" dirty="0">
                <a:latin typeface="Verdana" panose="020B0604030504040204" pitchFamily="34" charset="0"/>
                <a:ea typeface="Verdana" panose="020B0604030504040204" pitchFamily="34" charset="0"/>
                <a:cs typeface="Arial"/>
                <a:sym typeface="Arial"/>
              </a:rPr>
              <a:t>モデル</a:t>
            </a:r>
            <a:endParaRPr lang="ja-JP" altLang="en-US" sz="4400" b="0" i="0" u="none" strike="noStrike" cap="none" dirty="0">
              <a:latin typeface="Verdana" panose="020B0604030504040204" pitchFamily="34" charset="0"/>
              <a:ea typeface="Verdana" panose="020B0604030504040204" pitchFamily="34" charset="0"/>
              <a:cs typeface="Arial"/>
              <a:sym typeface="Arial"/>
            </a:endParaRPr>
          </a:p>
        </p:txBody>
      </p:sp>
      <p:sp>
        <p:nvSpPr>
          <p:cNvPr id="16" name="TextBox 16"/>
          <p:cNvSpPr txBox="1"/>
          <p:nvPr/>
        </p:nvSpPr>
        <p:spPr>
          <a:xfrm>
            <a:off x="11449473" y="4320253"/>
            <a:ext cx="2544519" cy="923330"/>
          </a:xfrm>
          <a:prstGeom prst="rect">
            <a:avLst/>
          </a:prstGeom>
        </p:spPr>
        <p:txBody>
          <a:bodyPr lIns="0" tIns="0" rIns="0" bIns="0" rtlCol="0" anchor="t">
            <a:spAutoFit/>
          </a:bodyPr>
          <a:lstStyle/>
          <a:p>
            <a:pPr marL="0" marR="0" lvl="0" indent="0" algn="l" rtl="0">
              <a:lnSpc>
                <a:spcPct val="100000"/>
              </a:lnSpc>
              <a:spcBef>
                <a:spcPts val="0"/>
              </a:spcBef>
              <a:spcAft>
                <a:spcPts val="0"/>
              </a:spcAft>
              <a:buClr>
                <a:srgbClr val="000000"/>
              </a:buClr>
              <a:buSzPts val="1400"/>
              <a:buFont typeface="Arial"/>
              <a:buNone/>
            </a:pPr>
            <a:r>
              <a:rPr lang="ja-JP" altLang="en-US" sz="2000" dirty="0">
                <a:latin typeface="Verdana" panose="020B0604030504040204" pitchFamily="34" charset="0"/>
                <a:ea typeface="Verdana" panose="020B0604030504040204" pitchFamily="34" charset="0"/>
                <a:cs typeface="Arial"/>
                <a:sym typeface="Arial"/>
              </a:rPr>
              <a:t>他のターゲットの予測値を説明変数に取り入れて予測</a:t>
            </a:r>
            <a:endParaRPr lang="ja-JP" altLang="en-US" sz="2000" b="0" i="0" u="none" strike="noStrike" cap="none" dirty="0">
              <a:latin typeface="Verdana" panose="020B0604030504040204" pitchFamily="34" charset="0"/>
              <a:ea typeface="Verdana" panose="020B0604030504040204" pitchFamily="34" charset="0"/>
              <a:cs typeface="Arial"/>
              <a:sym typeface="Arial"/>
            </a:endParaRPr>
          </a:p>
        </p:txBody>
      </p:sp>
      <p:sp>
        <p:nvSpPr>
          <p:cNvPr id="18" name="TextBox 18"/>
          <p:cNvSpPr txBox="1"/>
          <p:nvPr/>
        </p:nvSpPr>
        <p:spPr>
          <a:xfrm>
            <a:off x="1760522" y="8375129"/>
            <a:ext cx="2544519" cy="378886"/>
          </a:xfrm>
          <a:prstGeom prst="rect">
            <a:avLst/>
          </a:prstGeom>
        </p:spPr>
        <p:txBody>
          <a:bodyPr lIns="0" tIns="0" rIns="0" bIns="0" rtlCol="0" anchor="t">
            <a:spAutoFit/>
          </a:bodyPr>
          <a:lstStyle/>
          <a:p>
            <a:pPr algn="ctr">
              <a:lnSpc>
                <a:spcPts val="3150"/>
              </a:lnSpc>
            </a:pPr>
            <a:r>
              <a:rPr lang="en-US" sz="2100" spc="42" dirty="0">
                <a:solidFill>
                  <a:srgbClr val="1B3342"/>
                </a:solidFill>
                <a:ea typeface="セザンヌ"/>
              </a:rPr>
              <a:t>boxplot</a:t>
            </a:r>
          </a:p>
        </p:txBody>
      </p:sp>
      <p:sp>
        <p:nvSpPr>
          <p:cNvPr id="20" name="TextBox 20"/>
          <p:cNvSpPr txBox="1"/>
          <p:nvPr/>
        </p:nvSpPr>
        <p:spPr>
          <a:xfrm>
            <a:off x="4648200" y="8417138"/>
            <a:ext cx="2544519" cy="375680"/>
          </a:xfrm>
          <a:prstGeom prst="rect">
            <a:avLst/>
          </a:prstGeom>
        </p:spPr>
        <p:txBody>
          <a:bodyPr lIns="0" tIns="0" rIns="0" bIns="0" rtlCol="0" anchor="t">
            <a:spAutoFit/>
          </a:bodyPr>
          <a:lstStyle/>
          <a:p>
            <a:pPr algn="ctr">
              <a:lnSpc>
                <a:spcPts val="3150"/>
              </a:lnSpc>
            </a:pPr>
            <a:r>
              <a:rPr lang="ja-JP" altLang="en-US" sz="2100" spc="42" dirty="0">
                <a:solidFill>
                  <a:srgbClr val="1B3342"/>
                </a:solidFill>
                <a:ea typeface="セザンヌ"/>
              </a:rPr>
              <a:t>折れ線グラフで目視</a:t>
            </a:r>
            <a:endParaRPr lang="en-US" sz="2100" spc="42" dirty="0">
              <a:solidFill>
                <a:srgbClr val="1B3342"/>
              </a:solidFill>
              <a:ea typeface="セザンヌ"/>
            </a:endParaRPr>
          </a:p>
        </p:txBody>
      </p:sp>
      <p:sp>
        <p:nvSpPr>
          <p:cNvPr id="22" name="TextBox 22"/>
          <p:cNvSpPr txBox="1"/>
          <p:nvPr/>
        </p:nvSpPr>
        <p:spPr>
          <a:xfrm>
            <a:off x="2119809" y="782350"/>
            <a:ext cx="6338391" cy="824328"/>
          </a:xfrm>
          <a:prstGeom prst="rect">
            <a:avLst/>
          </a:prstGeom>
        </p:spPr>
        <p:txBody>
          <a:bodyPr lIns="0" tIns="0" rIns="0" bIns="0" rtlCol="0" anchor="t">
            <a:spAutoFit/>
          </a:bodyPr>
          <a:lstStyle/>
          <a:p>
            <a:pPr marL="0" lvl="0" indent="0">
              <a:lnSpc>
                <a:spcPts val="6811"/>
              </a:lnSpc>
              <a:spcBef>
                <a:spcPct val="0"/>
              </a:spcBef>
            </a:pPr>
            <a:r>
              <a:rPr lang="ja-JP" altLang="en-US" sz="5199" spc="655" dirty="0">
                <a:solidFill>
                  <a:srgbClr val="13538A"/>
                </a:solidFill>
                <a:ea typeface="筑紫明朝"/>
              </a:rPr>
              <a:t>取り組みの方向性</a:t>
            </a:r>
            <a:endParaRPr lang="en-US" altLang="ja-JP" sz="5199" spc="655" dirty="0">
              <a:solidFill>
                <a:srgbClr val="13538A"/>
              </a:solidFill>
              <a:ea typeface="筑紫明朝"/>
            </a:endParaRPr>
          </a:p>
        </p:txBody>
      </p:sp>
      <p:sp>
        <p:nvSpPr>
          <p:cNvPr id="25" name="Google Shape;437;p31">
            <a:extLst>
              <a:ext uri="{FF2B5EF4-FFF2-40B4-BE49-F238E27FC236}">
                <a16:creationId xmlns:a16="http://schemas.microsoft.com/office/drawing/2014/main" id="{EB634DA5-82C3-AD5B-54A3-15E74EA66F1E}"/>
              </a:ext>
            </a:extLst>
          </p:cNvPr>
          <p:cNvSpPr/>
          <p:nvPr/>
        </p:nvSpPr>
        <p:spPr>
          <a:xfrm>
            <a:off x="6814782" y="2984919"/>
            <a:ext cx="2853047" cy="1328765"/>
          </a:xfrm>
          <a:prstGeom prst="ellipse">
            <a:avLst/>
          </a:prstGeom>
          <a:solidFill>
            <a:srgbClr val="4472C4"/>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ja-JP" altLang="en-US" sz="2400" dirty="0">
                <a:solidFill>
                  <a:srgbClr val="FFFFFF"/>
                </a:solidFill>
                <a:latin typeface="Verdana" panose="020B0604030504040204" pitchFamily="34" charset="0"/>
                <a:ea typeface="Verdana" panose="020B0604030504040204" pitchFamily="34" charset="0"/>
                <a:cs typeface="Arial"/>
                <a:sym typeface="Arial"/>
              </a:rPr>
              <a:t>複数アルゴリズムでの精度確認と選定</a:t>
            </a:r>
            <a:endParaRPr sz="2400" b="0" i="0" u="none" strike="noStrike" cap="none" dirty="0">
              <a:solidFill>
                <a:srgbClr val="000000"/>
              </a:solidFill>
              <a:latin typeface="Verdana" panose="020B0604030504040204" pitchFamily="34" charset="0"/>
              <a:ea typeface="Verdana" panose="020B0604030504040204" pitchFamily="34" charset="0"/>
              <a:cs typeface="Arial"/>
              <a:sym typeface="Arial"/>
            </a:endParaRPr>
          </a:p>
        </p:txBody>
      </p:sp>
      <p:sp>
        <p:nvSpPr>
          <p:cNvPr id="26" name="Google Shape;440;p31">
            <a:extLst>
              <a:ext uri="{FF2B5EF4-FFF2-40B4-BE49-F238E27FC236}">
                <a16:creationId xmlns:a16="http://schemas.microsoft.com/office/drawing/2014/main" id="{B8C28CA3-3D39-FE7E-7AA3-EE59076F607C}"/>
              </a:ext>
            </a:extLst>
          </p:cNvPr>
          <p:cNvSpPr/>
          <p:nvPr/>
        </p:nvSpPr>
        <p:spPr>
          <a:xfrm>
            <a:off x="11196813" y="3014812"/>
            <a:ext cx="2514587" cy="1167254"/>
          </a:xfrm>
          <a:prstGeom prst="ellipse">
            <a:avLst/>
          </a:prstGeom>
          <a:solidFill>
            <a:srgbClr val="ED7D31"/>
          </a:solidFill>
          <a:ln w="25400" cap="flat" cmpd="sng">
            <a:solidFill>
              <a:srgbClr val="AC5B2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altLang="ja-JP" sz="2400" b="0" i="0" u="none" strike="noStrike" cap="none" dirty="0">
                <a:solidFill>
                  <a:srgbClr val="FFFFFF"/>
                </a:solidFill>
                <a:latin typeface="Verdana" panose="020B0604030504040204" pitchFamily="34" charset="0"/>
                <a:ea typeface="Arial"/>
                <a:cs typeface="Arial"/>
                <a:sym typeface="Arial"/>
              </a:rPr>
              <a:t>AI</a:t>
            </a:r>
            <a:r>
              <a:rPr lang="ja" sz="2400" b="0" i="0" u="none" strike="noStrike" cap="none" dirty="0">
                <a:solidFill>
                  <a:srgbClr val="FFFFFF"/>
                </a:solidFill>
                <a:latin typeface="Verdana" panose="020B0604030504040204" pitchFamily="34" charset="0"/>
                <a:ea typeface="Arial"/>
                <a:cs typeface="Arial"/>
                <a:sym typeface="Arial"/>
              </a:rPr>
              <a:t>モデル</a:t>
            </a:r>
            <a:r>
              <a:rPr lang="ja-JP" altLang="en-US" sz="2400" b="0" i="0" u="none" strike="noStrike" cap="none" dirty="0">
                <a:solidFill>
                  <a:srgbClr val="FFFFFF"/>
                </a:solidFill>
                <a:latin typeface="Verdana" panose="020B0604030504040204" pitchFamily="34" charset="0"/>
                <a:ea typeface="Arial"/>
                <a:cs typeface="Arial"/>
                <a:sym typeface="Arial"/>
              </a:rPr>
              <a:t>構築</a:t>
            </a:r>
            <a:endParaRPr sz="2400" b="0" i="0" u="none" strike="noStrike" cap="none" dirty="0">
              <a:solidFill>
                <a:srgbClr val="000000"/>
              </a:solidFill>
              <a:latin typeface="Verdana" panose="020B0604030504040204" pitchFamily="34" charset="0"/>
              <a:ea typeface="Verdana" panose="020B0604030504040204" pitchFamily="34" charset="0"/>
              <a:cs typeface="Arial"/>
              <a:sym typeface="Arial"/>
            </a:endParaRPr>
          </a:p>
        </p:txBody>
      </p:sp>
      <p:sp>
        <p:nvSpPr>
          <p:cNvPr id="27" name="Google Shape;442;p31">
            <a:extLst>
              <a:ext uri="{FF2B5EF4-FFF2-40B4-BE49-F238E27FC236}">
                <a16:creationId xmlns:a16="http://schemas.microsoft.com/office/drawing/2014/main" id="{25A0EF7E-2841-DD63-FA53-D4E1E40480C9}"/>
              </a:ext>
            </a:extLst>
          </p:cNvPr>
          <p:cNvSpPr/>
          <p:nvPr/>
        </p:nvSpPr>
        <p:spPr>
          <a:xfrm>
            <a:off x="2047872" y="7103260"/>
            <a:ext cx="1803654" cy="1114094"/>
          </a:xfrm>
          <a:prstGeom prst="ellipse">
            <a:avLst/>
          </a:prstGeom>
          <a:solidFill>
            <a:srgbClr val="4472C4"/>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ja-JP" altLang="en-US" sz="2400" dirty="0">
                <a:solidFill>
                  <a:schemeClr val="bg1"/>
                </a:solidFill>
                <a:latin typeface="Verdana" panose="020B0604030504040204" pitchFamily="34" charset="0"/>
                <a:ea typeface="Verdana" panose="020B0604030504040204" pitchFamily="34" charset="0"/>
                <a:cs typeface="Arial"/>
                <a:sym typeface="Arial"/>
              </a:rPr>
              <a:t>外れ値処理</a:t>
            </a:r>
            <a:endParaRPr sz="2400" b="0" i="0" u="none" strike="noStrike" cap="none" dirty="0">
              <a:solidFill>
                <a:schemeClr val="bg1"/>
              </a:solidFill>
              <a:latin typeface="Verdana" panose="020B0604030504040204" pitchFamily="34" charset="0"/>
              <a:ea typeface="Verdana" panose="020B0604030504040204" pitchFamily="34" charset="0"/>
              <a:cs typeface="Arial"/>
              <a:sym typeface="Arial"/>
            </a:endParaRPr>
          </a:p>
        </p:txBody>
      </p:sp>
      <p:sp>
        <p:nvSpPr>
          <p:cNvPr id="28" name="Google Shape;448;p31">
            <a:extLst>
              <a:ext uri="{FF2B5EF4-FFF2-40B4-BE49-F238E27FC236}">
                <a16:creationId xmlns:a16="http://schemas.microsoft.com/office/drawing/2014/main" id="{A813BBC7-1455-C77C-F496-DF4B994ECEBD}"/>
              </a:ext>
            </a:extLst>
          </p:cNvPr>
          <p:cNvSpPr/>
          <p:nvPr/>
        </p:nvSpPr>
        <p:spPr>
          <a:xfrm>
            <a:off x="4889531" y="7039083"/>
            <a:ext cx="1803654" cy="1163746"/>
          </a:xfrm>
          <a:prstGeom prst="ellipse">
            <a:avLst/>
          </a:prstGeom>
          <a:solidFill>
            <a:srgbClr val="4472C4"/>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ja-JP" altLang="en-US" sz="2400" b="0" i="0" u="none" strike="noStrike" cap="none" dirty="0">
                <a:solidFill>
                  <a:srgbClr val="FFFFFF"/>
                </a:solidFill>
                <a:latin typeface="Verdana" panose="020B0604030504040204" pitchFamily="34" charset="0"/>
                <a:ea typeface="Arial"/>
                <a:cs typeface="Arial"/>
                <a:sym typeface="Arial"/>
              </a:rPr>
              <a:t>異常値処理</a:t>
            </a:r>
            <a:endParaRPr sz="2400" b="0" i="0" u="none" strike="noStrike" cap="none" dirty="0">
              <a:solidFill>
                <a:srgbClr val="000000"/>
              </a:solidFill>
              <a:latin typeface="Verdana" panose="020B0604030504040204" pitchFamily="34" charset="0"/>
              <a:ea typeface="Verdana" panose="020B0604030504040204" pitchFamily="34" charset="0"/>
              <a:cs typeface="Arial"/>
              <a:sym typeface="Arial"/>
            </a:endParaRPr>
          </a:p>
        </p:txBody>
      </p:sp>
      <p:sp>
        <p:nvSpPr>
          <p:cNvPr id="29" name="AutoShape 2">
            <a:extLst>
              <a:ext uri="{FF2B5EF4-FFF2-40B4-BE49-F238E27FC236}">
                <a16:creationId xmlns:a16="http://schemas.microsoft.com/office/drawing/2014/main" id="{77BD1D43-198A-DF79-7500-3C2E77191E45}"/>
              </a:ext>
            </a:extLst>
          </p:cNvPr>
          <p:cNvSpPr/>
          <p:nvPr/>
        </p:nvSpPr>
        <p:spPr>
          <a:xfrm>
            <a:off x="1182101" y="7581900"/>
            <a:ext cx="15962900" cy="86778"/>
          </a:xfrm>
          <a:prstGeom prst="rect">
            <a:avLst/>
          </a:prstGeom>
          <a:solidFill>
            <a:srgbClr val="191919">
              <a:alpha val="4706"/>
            </a:srgbClr>
          </a:solidFill>
        </p:spPr>
      </p:sp>
      <p:sp>
        <p:nvSpPr>
          <p:cNvPr id="31" name="TextBox 13">
            <a:extLst>
              <a:ext uri="{FF2B5EF4-FFF2-40B4-BE49-F238E27FC236}">
                <a16:creationId xmlns:a16="http://schemas.microsoft.com/office/drawing/2014/main" id="{15F0A930-ECBD-4442-A429-4CB4B39B3D3F}"/>
              </a:ext>
            </a:extLst>
          </p:cNvPr>
          <p:cNvSpPr txBox="1"/>
          <p:nvPr/>
        </p:nvSpPr>
        <p:spPr>
          <a:xfrm>
            <a:off x="4519098" y="5905500"/>
            <a:ext cx="2544519" cy="677108"/>
          </a:xfrm>
          <a:prstGeom prst="rect">
            <a:avLst/>
          </a:prstGeom>
        </p:spPr>
        <p:txBody>
          <a:bodyPr lIns="0" tIns="0" rIns="0" bIns="0" rtlCol="0" anchor="t">
            <a:spAutoFit/>
          </a:bodyPr>
          <a:lstStyle/>
          <a:p>
            <a:pPr marL="0" marR="0" lvl="0" indent="0" algn="ctr" rtl="0">
              <a:lnSpc>
                <a:spcPct val="100000"/>
              </a:lnSpc>
              <a:spcBef>
                <a:spcPts val="0"/>
              </a:spcBef>
              <a:spcAft>
                <a:spcPts val="0"/>
              </a:spcAft>
              <a:buClr>
                <a:srgbClr val="000000"/>
              </a:buClr>
              <a:buSzPts val="1400"/>
              <a:buFont typeface="Arial"/>
              <a:buNone/>
            </a:pPr>
            <a:r>
              <a:rPr lang="ja-JP" altLang="en-US" sz="4400" b="0" i="0" u="none" strike="noStrike" cap="none" dirty="0">
                <a:latin typeface="Verdana" panose="020B0604030504040204" pitchFamily="34" charset="0"/>
                <a:ea typeface="Verdana" panose="020B0604030504040204" pitchFamily="34" charset="0"/>
                <a:cs typeface="Arial"/>
                <a:sym typeface="Arial"/>
              </a:rPr>
              <a:t>データ</a:t>
            </a:r>
          </a:p>
        </p:txBody>
      </p:sp>
      <p:sp>
        <p:nvSpPr>
          <p:cNvPr id="40" name="Google Shape;437;p31">
            <a:extLst>
              <a:ext uri="{FF2B5EF4-FFF2-40B4-BE49-F238E27FC236}">
                <a16:creationId xmlns:a16="http://schemas.microsoft.com/office/drawing/2014/main" id="{08A7B7AB-D43B-2C51-08EC-3D64F7E9CBCD}"/>
              </a:ext>
            </a:extLst>
          </p:cNvPr>
          <p:cNvSpPr/>
          <p:nvPr/>
        </p:nvSpPr>
        <p:spPr>
          <a:xfrm>
            <a:off x="7625741" y="6948964"/>
            <a:ext cx="2429330" cy="1328765"/>
          </a:xfrm>
          <a:prstGeom prst="ellipse">
            <a:avLst/>
          </a:prstGeom>
          <a:solidFill>
            <a:srgbClr val="4472C4"/>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ja-JP" altLang="en-US" sz="2400" dirty="0">
                <a:solidFill>
                  <a:srgbClr val="FFFFFF"/>
                </a:solidFill>
                <a:latin typeface="Verdana" panose="020B0604030504040204" pitchFamily="34" charset="0"/>
                <a:ea typeface="Verdana" panose="020B0604030504040204" pitchFamily="34" charset="0"/>
                <a:cs typeface="Arial"/>
                <a:sym typeface="Arial"/>
              </a:rPr>
              <a:t>特徴量作成</a:t>
            </a:r>
            <a:endParaRPr sz="2400" b="0" i="0" u="none" strike="noStrike" cap="none" dirty="0">
              <a:solidFill>
                <a:srgbClr val="000000"/>
              </a:solidFill>
              <a:latin typeface="Verdana" panose="020B0604030504040204" pitchFamily="34" charset="0"/>
              <a:ea typeface="Verdana" panose="020B0604030504040204" pitchFamily="34" charset="0"/>
              <a:cs typeface="Arial"/>
              <a:sym typeface="Arial"/>
            </a:endParaRPr>
          </a:p>
        </p:txBody>
      </p:sp>
      <p:sp>
        <p:nvSpPr>
          <p:cNvPr id="41" name="Google Shape;437;p31">
            <a:extLst>
              <a:ext uri="{FF2B5EF4-FFF2-40B4-BE49-F238E27FC236}">
                <a16:creationId xmlns:a16="http://schemas.microsoft.com/office/drawing/2014/main" id="{65A4D027-E8E3-7457-1CC0-F818F5EF0305}"/>
              </a:ext>
            </a:extLst>
          </p:cNvPr>
          <p:cNvSpPr/>
          <p:nvPr/>
        </p:nvSpPr>
        <p:spPr>
          <a:xfrm>
            <a:off x="12496800" y="6995798"/>
            <a:ext cx="2055511" cy="1328765"/>
          </a:xfrm>
          <a:prstGeom prst="ellipse">
            <a:avLst/>
          </a:prstGeom>
          <a:solidFill>
            <a:srgbClr val="4472C4"/>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ja-JP" altLang="en-US" sz="2400" dirty="0">
                <a:solidFill>
                  <a:srgbClr val="FFFFFF"/>
                </a:solidFill>
                <a:latin typeface="Verdana" panose="020B0604030504040204" pitchFamily="34" charset="0"/>
                <a:ea typeface="Verdana" panose="020B0604030504040204" pitchFamily="34" charset="0"/>
                <a:cs typeface="Arial"/>
                <a:sym typeface="Arial"/>
              </a:rPr>
              <a:t>バリデーション</a:t>
            </a:r>
            <a:endParaRPr sz="2400" b="0" i="0" u="none" strike="noStrike" cap="none" dirty="0">
              <a:solidFill>
                <a:srgbClr val="000000"/>
              </a:solidFill>
              <a:latin typeface="Verdana" panose="020B0604030504040204" pitchFamily="34" charset="0"/>
              <a:ea typeface="Verdana" panose="020B0604030504040204" pitchFamily="34" charset="0"/>
              <a:cs typeface="Arial"/>
              <a:sym typeface="Arial"/>
            </a:endParaRPr>
          </a:p>
        </p:txBody>
      </p:sp>
      <p:pic>
        <p:nvPicPr>
          <p:cNvPr id="49" name="Picture 7">
            <a:extLst>
              <a:ext uri="{FF2B5EF4-FFF2-40B4-BE49-F238E27FC236}">
                <a16:creationId xmlns:a16="http://schemas.microsoft.com/office/drawing/2014/main" id="{182BFD3D-0B3C-5430-1A5C-23A8297F646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6772547" y="6995798"/>
            <a:ext cx="1371600" cy="1371600"/>
          </a:xfrm>
          <a:prstGeom prst="rect">
            <a:avLst/>
          </a:prstGeom>
        </p:spPr>
      </p:pic>
      <p:pic>
        <p:nvPicPr>
          <p:cNvPr id="50" name="Picture 3">
            <a:extLst>
              <a:ext uri="{FF2B5EF4-FFF2-40B4-BE49-F238E27FC236}">
                <a16:creationId xmlns:a16="http://schemas.microsoft.com/office/drawing/2014/main" id="{E4E2D35A-5BCD-125C-9987-0722928D5AC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5400000">
            <a:off x="5321585" y="3002281"/>
            <a:ext cx="1371600" cy="1371600"/>
          </a:xfrm>
          <a:prstGeom prst="rect">
            <a:avLst/>
          </a:prstGeom>
        </p:spPr>
      </p:pic>
      <p:pic>
        <p:nvPicPr>
          <p:cNvPr id="51" name="Picture 4">
            <a:extLst>
              <a:ext uri="{FF2B5EF4-FFF2-40B4-BE49-F238E27FC236}">
                <a16:creationId xmlns:a16="http://schemas.microsoft.com/office/drawing/2014/main" id="{6FCBFD76-00C2-E8F0-F2C8-33B16A24C9F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5400000">
            <a:off x="14929627" y="3036001"/>
            <a:ext cx="1371600" cy="1371600"/>
          </a:xfrm>
          <a:prstGeom prst="rect">
            <a:avLst/>
          </a:prstGeom>
        </p:spPr>
      </p:pic>
      <p:pic>
        <p:nvPicPr>
          <p:cNvPr id="52" name="Picture 4">
            <a:extLst>
              <a:ext uri="{FF2B5EF4-FFF2-40B4-BE49-F238E27FC236}">
                <a16:creationId xmlns:a16="http://schemas.microsoft.com/office/drawing/2014/main" id="{2A622494-C691-BEAE-A78F-F352059FC75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5400000">
            <a:off x="611489" y="6948964"/>
            <a:ext cx="1371600" cy="1371600"/>
          </a:xfrm>
          <a:prstGeom prst="rect">
            <a:avLst/>
          </a:prstGeom>
        </p:spPr>
      </p:pic>
      <p:pic>
        <p:nvPicPr>
          <p:cNvPr id="53" name="Picture 5">
            <a:extLst>
              <a:ext uri="{FF2B5EF4-FFF2-40B4-BE49-F238E27FC236}">
                <a16:creationId xmlns:a16="http://schemas.microsoft.com/office/drawing/2014/main" id="{8E62104E-EC18-9732-AA1F-DCA18D0C08C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5400000">
            <a:off x="10412067" y="6935156"/>
            <a:ext cx="1371600" cy="1371600"/>
          </a:xfrm>
          <a:prstGeom prst="rect">
            <a:avLst/>
          </a:prstGeom>
        </p:spPr>
      </p:pic>
      <p:sp>
        <p:nvSpPr>
          <p:cNvPr id="54" name="TextBox 15">
            <a:extLst>
              <a:ext uri="{FF2B5EF4-FFF2-40B4-BE49-F238E27FC236}">
                <a16:creationId xmlns:a16="http://schemas.microsoft.com/office/drawing/2014/main" id="{9F9DC4E7-3D37-2BBD-233B-CAE8B4D5E53E}"/>
              </a:ext>
            </a:extLst>
          </p:cNvPr>
          <p:cNvSpPr txBox="1"/>
          <p:nvPr/>
        </p:nvSpPr>
        <p:spPr>
          <a:xfrm>
            <a:off x="12125933" y="6021716"/>
            <a:ext cx="2544519" cy="677108"/>
          </a:xfrm>
          <a:prstGeom prst="rect">
            <a:avLst/>
          </a:prstGeom>
        </p:spPr>
        <p:txBody>
          <a:bodyPr lIns="0" tIns="0" rIns="0" bIns="0" rtlCol="0" anchor="t">
            <a:spAutoFit/>
          </a:bodyPr>
          <a:lstStyle/>
          <a:p>
            <a:pPr marL="0" marR="0" lvl="0" indent="0" algn="ctr" rtl="0">
              <a:lnSpc>
                <a:spcPct val="100000"/>
              </a:lnSpc>
              <a:spcBef>
                <a:spcPts val="0"/>
              </a:spcBef>
              <a:spcAft>
                <a:spcPts val="0"/>
              </a:spcAft>
              <a:buClr>
                <a:srgbClr val="000000"/>
              </a:buClr>
              <a:buSzPts val="1400"/>
              <a:buFont typeface="Arial"/>
              <a:buNone/>
            </a:pPr>
            <a:r>
              <a:rPr lang="ja-JP" altLang="en-US" sz="4400" dirty="0">
                <a:latin typeface="Verdana" panose="020B0604030504040204" pitchFamily="34" charset="0"/>
                <a:ea typeface="Verdana" panose="020B0604030504040204" pitchFamily="34" charset="0"/>
                <a:cs typeface="Arial"/>
                <a:sym typeface="Arial"/>
              </a:rPr>
              <a:t>モデル</a:t>
            </a:r>
            <a:endParaRPr lang="ja-JP" altLang="en-US" sz="4400" b="0" i="0" u="none" strike="noStrike" cap="none" dirty="0">
              <a:latin typeface="Verdana" panose="020B0604030504040204" pitchFamily="34" charset="0"/>
              <a:ea typeface="Verdana" panose="020B0604030504040204" pitchFamily="34" charset="0"/>
              <a:cs typeface="Arial"/>
              <a:sym typeface="Arial"/>
            </a:endParaRPr>
          </a:p>
        </p:txBody>
      </p:sp>
      <p:sp>
        <p:nvSpPr>
          <p:cNvPr id="57" name="矢印: U ターン 56">
            <a:extLst>
              <a:ext uri="{FF2B5EF4-FFF2-40B4-BE49-F238E27FC236}">
                <a16:creationId xmlns:a16="http://schemas.microsoft.com/office/drawing/2014/main" id="{E75FA3CF-F32B-44E1-02F5-813DC28C0C2F}"/>
              </a:ext>
            </a:extLst>
          </p:cNvPr>
          <p:cNvSpPr/>
          <p:nvPr/>
        </p:nvSpPr>
        <p:spPr>
          <a:xfrm>
            <a:off x="4728990" y="1943100"/>
            <a:ext cx="8301209" cy="1418696"/>
          </a:xfrm>
          <a:prstGeom prst="uturnArrow">
            <a:avLst>
              <a:gd name="adj1" fmla="val 10819"/>
              <a:gd name="adj2" fmla="val 25000"/>
              <a:gd name="adj3" fmla="val 25000"/>
              <a:gd name="adj4" fmla="val 43750"/>
              <a:gd name="adj5" fmla="val 75000"/>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3" name="Google Shape;437;p31">
            <a:extLst>
              <a:ext uri="{FF2B5EF4-FFF2-40B4-BE49-F238E27FC236}">
                <a16:creationId xmlns:a16="http://schemas.microsoft.com/office/drawing/2014/main" id="{05410988-2D31-63D7-FE61-275BF5490C95}"/>
              </a:ext>
            </a:extLst>
          </p:cNvPr>
          <p:cNvSpPr/>
          <p:nvPr/>
        </p:nvSpPr>
        <p:spPr>
          <a:xfrm>
            <a:off x="2346944" y="2959864"/>
            <a:ext cx="2853044" cy="1328765"/>
          </a:xfrm>
          <a:prstGeom prst="ellipse">
            <a:avLst/>
          </a:prstGeom>
          <a:solidFill>
            <a:srgbClr val="4472C4"/>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ja-JP" altLang="en-US" sz="2400" dirty="0">
                <a:solidFill>
                  <a:srgbClr val="FFFFFF"/>
                </a:solidFill>
                <a:latin typeface="Verdana" panose="020B0604030504040204" pitchFamily="34" charset="0"/>
                <a:ea typeface="Verdana" panose="020B0604030504040204" pitchFamily="34" charset="0"/>
                <a:cs typeface="Arial"/>
                <a:sym typeface="Arial"/>
              </a:rPr>
              <a:t>可視化＆仮説を立てる</a:t>
            </a:r>
            <a:endParaRPr sz="2400" b="0" i="0" u="none" strike="noStrike" cap="none" dirty="0">
              <a:solidFill>
                <a:srgbClr val="000000"/>
              </a:solidFill>
              <a:latin typeface="Verdana" panose="020B0604030504040204" pitchFamily="34" charset="0"/>
              <a:ea typeface="Verdana" panose="020B0604030504040204" pitchFamily="34" charset="0"/>
              <a:cs typeface="Arial"/>
              <a:sym typeface="Arial"/>
            </a:endParaRPr>
          </a:p>
        </p:txBody>
      </p:sp>
      <p:sp>
        <p:nvSpPr>
          <p:cNvPr id="13" name="TextBox 13"/>
          <p:cNvSpPr txBox="1"/>
          <p:nvPr/>
        </p:nvSpPr>
        <p:spPr>
          <a:xfrm>
            <a:off x="2501206" y="2289343"/>
            <a:ext cx="2544519" cy="677108"/>
          </a:xfrm>
          <a:prstGeom prst="rect">
            <a:avLst/>
          </a:prstGeom>
        </p:spPr>
        <p:txBody>
          <a:bodyPr lIns="0" tIns="0" rIns="0" bIns="0" rtlCol="0" anchor="t">
            <a:spAutoFit/>
          </a:bodyPr>
          <a:lstStyle/>
          <a:p>
            <a:pPr marL="0" marR="0" lvl="0" indent="0" algn="ctr" rtl="0">
              <a:lnSpc>
                <a:spcPct val="100000"/>
              </a:lnSpc>
              <a:spcBef>
                <a:spcPts val="0"/>
              </a:spcBef>
              <a:spcAft>
                <a:spcPts val="0"/>
              </a:spcAft>
              <a:buClr>
                <a:srgbClr val="000000"/>
              </a:buClr>
              <a:buSzPts val="1400"/>
              <a:buFont typeface="Arial"/>
              <a:buNone/>
            </a:pPr>
            <a:r>
              <a:rPr lang="ja-JP" altLang="en-US" sz="4400" b="0" i="0" u="none" strike="noStrike" cap="none" dirty="0">
                <a:latin typeface="Verdana" panose="020B0604030504040204" pitchFamily="34" charset="0"/>
                <a:ea typeface="Verdana" panose="020B0604030504040204" pitchFamily="34" charset="0"/>
                <a:cs typeface="Arial"/>
                <a:sym typeface="Arial"/>
              </a:rPr>
              <a:t>データ</a:t>
            </a:r>
          </a:p>
        </p:txBody>
      </p:sp>
      <p:sp>
        <p:nvSpPr>
          <p:cNvPr id="58" name="矢印: U ターン 57">
            <a:extLst>
              <a:ext uri="{FF2B5EF4-FFF2-40B4-BE49-F238E27FC236}">
                <a16:creationId xmlns:a16="http://schemas.microsoft.com/office/drawing/2014/main" id="{10663DDB-E810-8DE9-A14D-3C9F51612FF0}"/>
              </a:ext>
            </a:extLst>
          </p:cNvPr>
          <p:cNvSpPr/>
          <p:nvPr/>
        </p:nvSpPr>
        <p:spPr>
          <a:xfrm flipV="1">
            <a:off x="8570480" y="8257785"/>
            <a:ext cx="5374119" cy="1359713"/>
          </a:xfrm>
          <a:prstGeom prst="uturnArrow">
            <a:avLst>
              <a:gd name="adj1" fmla="val 11551"/>
              <a:gd name="adj2" fmla="val 25000"/>
              <a:gd name="adj3" fmla="val 25000"/>
              <a:gd name="adj4" fmla="val 43750"/>
              <a:gd name="adj5" fmla="val 75000"/>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C000"/>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593816" y="341383"/>
            <a:ext cx="7557591" cy="766492"/>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mn-ea"/>
              </a:rPr>
              <a:t>モデル構成</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pic>
        <p:nvPicPr>
          <p:cNvPr id="24" name="Picture 3">
            <a:extLst>
              <a:ext uri="{FF2B5EF4-FFF2-40B4-BE49-F238E27FC236}">
                <a16:creationId xmlns:a16="http://schemas.microsoft.com/office/drawing/2014/main" id="{30EDEB19-458E-DD29-A0F7-ECFE2AF60F8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4127970" y="7253078"/>
            <a:ext cx="554259" cy="554259"/>
          </a:xfrm>
          <a:prstGeom prst="rect">
            <a:avLst/>
          </a:prstGeom>
        </p:spPr>
      </p:pic>
      <p:pic>
        <p:nvPicPr>
          <p:cNvPr id="25" name="Picture 3">
            <a:extLst>
              <a:ext uri="{FF2B5EF4-FFF2-40B4-BE49-F238E27FC236}">
                <a16:creationId xmlns:a16="http://schemas.microsoft.com/office/drawing/2014/main" id="{3AE7F7A0-E1AC-C1D0-DB24-0C883A7F2B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5457697" y="4549774"/>
            <a:ext cx="586413" cy="586413"/>
          </a:xfrm>
          <a:prstGeom prst="rect">
            <a:avLst/>
          </a:prstGeom>
        </p:spPr>
      </p:pic>
      <p:sp>
        <p:nvSpPr>
          <p:cNvPr id="26" name="正方形/長方形 25">
            <a:extLst>
              <a:ext uri="{FF2B5EF4-FFF2-40B4-BE49-F238E27FC236}">
                <a16:creationId xmlns:a16="http://schemas.microsoft.com/office/drawing/2014/main" id="{E19B510A-E7FB-1C38-5203-E98AFB53E21E}"/>
              </a:ext>
            </a:extLst>
          </p:cNvPr>
          <p:cNvSpPr/>
          <p:nvPr/>
        </p:nvSpPr>
        <p:spPr>
          <a:xfrm>
            <a:off x="6127577" y="4612635"/>
            <a:ext cx="1101731" cy="6643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mn-ea"/>
                <a:cs typeface="+mn-cs"/>
              </a:rPr>
              <a:t>CO</a:t>
            </a:r>
            <a:endParaRPr kumimoji="1" lang="ja-JP" altLang="en-US" sz="2800" b="0" i="0" u="none" strike="noStrike" kern="1200" cap="none" spc="0" normalizeH="0" baseline="0" noProof="0" dirty="0">
              <a:ln>
                <a:noFill/>
              </a:ln>
              <a:solidFill>
                <a:prstClr val="white"/>
              </a:solidFill>
              <a:effectLst/>
              <a:uLnTx/>
              <a:uFillTx/>
              <a:latin typeface="+mn-ea"/>
              <a:cs typeface="+mn-cs"/>
            </a:endParaRPr>
          </a:p>
        </p:txBody>
      </p:sp>
      <p:sp>
        <p:nvSpPr>
          <p:cNvPr id="27" name="正方形/長方形 26">
            <a:extLst>
              <a:ext uri="{FF2B5EF4-FFF2-40B4-BE49-F238E27FC236}">
                <a16:creationId xmlns:a16="http://schemas.microsoft.com/office/drawing/2014/main" id="{97173EB7-9645-B53E-F51F-02E8B666DC24}"/>
              </a:ext>
            </a:extLst>
          </p:cNvPr>
          <p:cNvSpPr/>
          <p:nvPr/>
        </p:nvSpPr>
        <p:spPr>
          <a:xfrm>
            <a:off x="4693916" y="7146061"/>
            <a:ext cx="1554484" cy="7208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dirty="0">
                <a:solidFill>
                  <a:prstClr val="white"/>
                </a:solidFill>
                <a:latin typeface="Calibri"/>
                <a:ea typeface="ＭＳ Ｐゴシック" panose="020B0600070205080204" pitchFamily="50" charset="-128"/>
              </a:rPr>
              <a:t>ベンゼン</a:t>
            </a:r>
            <a:endParaRPr kumimoji="1" lang="ja-JP" altLang="en-US"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p:txBody>
      </p:sp>
      <p:sp>
        <p:nvSpPr>
          <p:cNvPr id="28" name="正方形/長方形 27">
            <a:extLst>
              <a:ext uri="{FF2B5EF4-FFF2-40B4-BE49-F238E27FC236}">
                <a16:creationId xmlns:a16="http://schemas.microsoft.com/office/drawing/2014/main" id="{C188890A-235E-9E09-5B8D-997C7E3809B2}"/>
              </a:ext>
            </a:extLst>
          </p:cNvPr>
          <p:cNvSpPr/>
          <p:nvPr/>
        </p:nvSpPr>
        <p:spPr>
          <a:xfrm>
            <a:off x="6155649" y="2297863"/>
            <a:ext cx="1204983" cy="6593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dirty="0">
                <a:solidFill>
                  <a:prstClr val="white"/>
                </a:solidFill>
                <a:latin typeface="+mn-ea"/>
              </a:rPr>
              <a:t>NO</a:t>
            </a:r>
            <a:r>
              <a:rPr kumimoji="1" lang="ja-JP" altLang="en-US" sz="2800" dirty="0">
                <a:solidFill>
                  <a:prstClr val="white"/>
                </a:solidFill>
                <a:latin typeface="+mn-ea"/>
              </a:rPr>
              <a:t>ｘ</a:t>
            </a:r>
            <a:endParaRPr kumimoji="1" lang="ja-JP" altLang="en-US" sz="2800" b="0" i="0" u="none" strike="noStrike" kern="1200" cap="none" spc="0" normalizeH="0" baseline="0" noProof="0" dirty="0">
              <a:ln>
                <a:noFill/>
              </a:ln>
              <a:solidFill>
                <a:prstClr val="white"/>
              </a:solidFill>
              <a:effectLst/>
              <a:uLnTx/>
              <a:uFillTx/>
              <a:latin typeface="+mn-ea"/>
              <a:cs typeface="+mn-cs"/>
            </a:endParaRPr>
          </a:p>
        </p:txBody>
      </p:sp>
      <p:sp>
        <p:nvSpPr>
          <p:cNvPr id="30" name="テキスト ボックス 29">
            <a:extLst>
              <a:ext uri="{FF2B5EF4-FFF2-40B4-BE49-F238E27FC236}">
                <a16:creationId xmlns:a16="http://schemas.microsoft.com/office/drawing/2014/main" id="{9E4F1DB2-EF1E-1D89-5226-1514510CBC38}"/>
              </a:ext>
            </a:extLst>
          </p:cNvPr>
          <p:cNvSpPr txBox="1"/>
          <p:nvPr/>
        </p:nvSpPr>
        <p:spPr>
          <a:xfrm>
            <a:off x="493986" y="2134936"/>
            <a:ext cx="2217503" cy="3539430"/>
          </a:xfrm>
          <a:prstGeom prst="rect">
            <a:avLst/>
          </a:prstGeom>
          <a:noFill/>
          <a:ln>
            <a:solidFill>
              <a:schemeClr val="tx1"/>
            </a:solidFill>
          </a:ln>
        </p:spPr>
        <p:txBody>
          <a:bodyPr wrap="square" rtlCol="0">
            <a:spAutoFit/>
          </a:bodyPr>
          <a:lstStyle/>
          <a:p>
            <a:r>
              <a:rPr kumimoji="1" lang="ja-JP" altLang="en-US" sz="2800" dirty="0"/>
              <a:t>・温度</a:t>
            </a:r>
            <a:endParaRPr kumimoji="1" lang="en-US" altLang="ja-JP" sz="2800" dirty="0"/>
          </a:p>
          <a:p>
            <a:r>
              <a:rPr kumimoji="1" lang="ja-JP" altLang="en-US" sz="2800" dirty="0"/>
              <a:t>・相対湿度</a:t>
            </a:r>
            <a:endParaRPr kumimoji="1" lang="en-US" altLang="ja-JP" sz="2800" dirty="0"/>
          </a:p>
          <a:p>
            <a:r>
              <a:rPr kumimoji="1" lang="ja-JP" altLang="en-US" sz="2800" dirty="0"/>
              <a:t>・絶対湿度</a:t>
            </a:r>
            <a:endParaRPr kumimoji="1" lang="en-US" altLang="ja-JP" sz="2800" dirty="0"/>
          </a:p>
          <a:p>
            <a:r>
              <a:rPr kumimoji="1" lang="ja-JP" altLang="en-US" sz="2800" dirty="0"/>
              <a:t>・センサー１</a:t>
            </a:r>
            <a:endParaRPr kumimoji="1" lang="en-US" altLang="ja-JP" sz="2800" dirty="0"/>
          </a:p>
          <a:p>
            <a:r>
              <a:rPr kumimoji="1" lang="ja-JP" altLang="en-US" sz="2800" dirty="0"/>
              <a:t>・センサー２</a:t>
            </a:r>
            <a:endParaRPr kumimoji="1" lang="en-US" altLang="ja-JP" sz="2800" dirty="0"/>
          </a:p>
          <a:p>
            <a:r>
              <a:rPr kumimoji="1" lang="ja-JP" altLang="en-US" sz="2800" dirty="0"/>
              <a:t>・センサー３</a:t>
            </a:r>
            <a:endParaRPr kumimoji="1" lang="en-US" altLang="ja-JP" sz="2800" dirty="0"/>
          </a:p>
          <a:p>
            <a:r>
              <a:rPr kumimoji="1" lang="ja-JP" altLang="en-US" sz="2800" dirty="0"/>
              <a:t>・センサー</a:t>
            </a:r>
            <a:r>
              <a:rPr kumimoji="1" lang="en-US" altLang="ja-JP" sz="2800" dirty="0"/>
              <a:t>4</a:t>
            </a:r>
          </a:p>
          <a:p>
            <a:r>
              <a:rPr kumimoji="1" lang="ja-JP" altLang="en-US" sz="2800" dirty="0"/>
              <a:t>・センサー</a:t>
            </a:r>
            <a:r>
              <a:rPr kumimoji="1" lang="en-US" altLang="ja-JP" sz="2800" dirty="0"/>
              <a:t>5</a:t>
            </a:r>
            <a:endParaRPr kumimoji="1" lang="ja-JP" altLang="en-US" sz="2800" dirty="0"/>
          </a:p>
        </p:txBody>
      </p:sp>
      <p:sp>
        <p:nvSpPr>
          <p:cNvPr id="31" name="正方形/長方形 30">
            <a:extLst>
              <a:ext uri="{FF2B5EF4-FFF2-40B4-BE49-F238E27FC236}">
                <a16:creationId xmlns:a16="http://schemas.microsoft.com/office/drawing/2014/main" id="{9348D31D-24CF-66D7-10E1-B7AF7132F422}"/>
              </a:ext>
            </a:extLst>
          </p:cNvPr>
          <p:cNvSpPr/>
          <p:nvPr/>
        </p:nvSpPr>
        <p:spPr>
          <a:xfrm>
            <a:off x="932247" y="1165710"/>
            <a:ext cx="1661569" cy="95919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solidFill>
                  <a:srgbClr val="FF0000"/>
                </a:solidFill>
              </a:rPr>
              <a:t>温度、湿度</a:t>
            </a:r>
            <a:endParaRPr kumimoji="1" lang="en-US" altLang="ja-JP" sz="2400" dirty="0">
              <a:solidFill>
                <a:srgbClr val="FF0000"/>
              </a:solidFill>
            </a:endParaRPr>
          </a:p>
          <a:p>
            <a:pPr algn="ctr"/>
            <a:r>
              <a:rPr kumimoji="1" lang="ja-JP" altLang="en-US" sz="2400" dirty="0">
                <a:solidFill>
                  <a:srgbClr val="FF0000"/>
                </a:solidFill>
              </a:rPr>
              <a:t>を加工</a:t>
            </a:r>
          </a:p>
        </p:txBody>
      </p:sp>
      <p:cxnSp>
        <p:nvCxnSpPr>
          <p:cNvPr id="33" name="コネクタ: カギ線 32">
            <a:extLst>
              <a:ext uri="{FF2B5EF4-FFF2-40B4-BE49-F238E27FC236}">
                <a16:creationId xmlns:a16="http://schemas.microsoft.com/office/drawing/2014/main" id="{4FB4D347-655F-EEB6-4B66-05F228F99AD3}"/>
              </a:ext>
            </a:extLst>
          </p:cNvPr>
          <p:cNvCxnSpPr>
            <a:cxnSpLocks/>
            <a:stCxn id="30" idx="3"/>
            <a:endCxn id="40" idx="2"/>
          </p:cNvCxnSpPr>
          <p:nvPr/>
        </p:nvCxnSpPr>
        <p:spPr>
          <a:xfrm flipV="1">
            <a:off x="2711489" y="2659278"/>
            <a:ext cx="2815192" cy="1245373"/>
          </a:xfrm>
          <a:prstGeom prst="bentConnector3">
            <a:avLst>
              <a:gd name="adj1" fmla="val 50000"/>
            </a:avLst>
          </a:prstGeom>
          <a:ln w="28575">
            <a:tailEnd type="triangle"/>
          </a:ln>
        </p:spPr>
        <p:style>
          <a:lnRef idx="1">
            <a:schemeClr val="accent3"/>
          </a:lnRef>
          <a:fillRef idx="0">
            <a:schemeClr val="accent3"/>
          </a:fillRef>
          <a:effectRef idx="0">
            <a:schemeClr val="accent3"/>
          </a:effectRef>
          <a:fontRef idx="minor">
            <a:schemeClr val="tx1"/>
          </a:fontRef>
        </p:style>
      </p:cxnSp>
      <p:cxnSp>
        <p:nvCxnSpPr>
          <p:cNvPr id="36" name="コネクタ: カギ線 35">
            <a:extLst>
              <a:ext uri="{FF2B5EF4-FFF2-40B4-BE49-F238E27FC236}">
                <a16:creationId xmlns:a16="http://schemas.microsoft.com/office/drawing/2014/main" id="{0F0C602B-0576-0085-56C4-5CE5EB26932D}"/>
              </a:ext>
            </a:extLst>
          </p:cNvPr>
          <p:cNvCxnSpPr>
            <a:cxnSpLocks/>
            <a:stCxn id="30" idx="3"/>
            <a:endCxn id="25" idx="2"/>
          </p:cNvCxnSpPr>
          <p:nvPr/>
        </p:nvCxnSpPr>
        <p:spPr>
          <a:xfrm>
            <a:off x="2711489" y="3904651"/>
            <a:ext cx="2746208" cy="938330"/>
          </a:xfrm>
          <a:prstGeom prst="bentConnector3">
            <a:avLst>
              <a:gd name="adj1" fmla="val 71432"/>
            </a:avLst>
          </a:prstGeom>
          <a:ln w="28575">
            <a:tailEnd type="triangle"/>
          </a:ln>
        </p:spPr>
        <p:style>
          <a:lnRef idx="1">
            <a:schemeClr val="accent6"/>
          </a:lnRef>
          <a:fillRef idx="0">
            <a:schemeClr val="accent6"/>
          </a:fillRef>
          <a:effectRef idx="0">
            <a:schemeClr val="accent6"/>
          </a:effectRef>
          <a:fontRef idx="minor">
            <a:schemeClr val="tx1"/>
          </a:fontRef>
        </p:style>
      </p:cxnSp>
      <p:pic>
        <p:nvPicPr>
          <p:cNvPr id="40" name="Picture 3">
            <a:extLst>
              <a:ext uri="{FF2B5EF4-FFF2-40B4-BE49-F238E27FC236}">
                <a16:creationId xmlns:a16="http://schemas.microsoft.com/office/drawing/2014/main" id="{F28B486B-1F85-66F5-AA9B-BC2E92C96D1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5526681" y="2392089"/>
            <a:ext cx="534377" cy="534377"/>
          </a:xfrm>
          <a:prstGeom prst="rect">
            <a:avLst/>
          </a:prstGeom>
        </p:spPr>
      </p:pic>
      <p:cxnSp>
        <p:nvCxnSpPr>
          <p:cNvPr id="44" name="コネクタ: カギ線 43">
            <a:extLst>
              <a:ext uri="{FF2B5EF4-FFF2-40B4-BE49-F238E27FC236}">
                <a16:creationId xmlns:a16="http://schemas.microsoft.com/office/drawing/2014/main" id="{2DCDEABD-07F6-21E6-F19A-40EFC8D65852}"/>
              </a:ext>
            </a:extLst>
          </p:cNvPr>
          <p:cNvCxnSpPr>
            <a:cxnSpLocks/>
            <a:stCxn id="31" idx="3"/>
            <a:endCxn id="25" idx="2"/>
          </p:cNvCxnSpPr>
          <p:nvPr/>
        </p:nvCxnSpPr>
        <p:spPr>
          <a:xfrm>
            <a:off x="2593816" y="1645306"/>
            <a:ext cx="2863881" cy="3197675"/>
          </a:xfrm>
          <a:prstGeom prst="bentConnector3">
            <a:avLst>
              <a:gd name="adj1" fmla="val 38623"/>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64" name="コネクタ: カギ線 63">
            <a:extLst>
              <a:ext uri="{FF2B5EF4-FFF2-40B4-BE49-F238E27FC236}">
                <a16:creationId xmlns:a16="http://schemas.microsoft.com/office/drawing/2014/main" id="{CEBC81FC-A005-50E3-45DA-BE5B4AA75C08}"/>
              </a:ext>
            </a:extLst>
          </p:cNvPr>
          <p:cNvCxnSpPr>
            <a:cxnSpLocks/>
            <a:stCxn id="30" idx="3"/>
            <a:endCxn id="24" idx="2"/>
          </p:cNvCxnSpPr>
          <p:nvPr/>
        </p:nvCxnSpPr>
        <p:spPr>
          <a:xfrm>
            <a:off x="2711489" y="3904651"/>
            <a:ext cx="1416481" cy="3625557"/>
          </a:xfrm>
          <a:prstGeom prst="bentConnector3">
            <a:avLst>
              <a:gd name="adj1" fmla="val 50000"/>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68" name="コネクタ: カギ線 67">
            <a:extLst>
              <a:ext uri="{FF2B5EF4-FFF2-40B4-BE49-F238E27FC236}">
                <a16:creationId xmlns:a16="http://schemas.microsoft.com/office/drawing/2014/main" id="{AAEB1EAD-607C-3726-3A7E-C665B25423A0}"/>
              </a:ext>
            </a:extLst>
          </p:cNvPr>
          <p:cNvCxnSpPr>
            <a:cxnSpLocks/>
            <a:stCxn id="31" idx="3"/>
            <a:endCxn id="40" idx="2"/>
          </p:cNvCxnSpPr>
          <p:nvPr/>
        </p:nvCxnSpPr>
        <p:spPr>
          <a:xfrm>
            <a:off x="2593816" y="1645306"/>
            <a:ext cx="2932865" cy="1013972"/>
          </a:xfrm>
          <a:prstGeom prst="bentConnector3">
            <a:avLst>
              <a:gd name="adj1" fmla="val 50000"/>
            </a:avLst>
          </a:prstGeom>
          <a:ln w="28575">
            <a:tailEnd type="triangle"/>
          </a:ln>
        </p:spPr>
        <p:style>
          <a:lnRef idx="1">
            <a:schemeClr val="accent3"/>
          </a:lnRef>
          <a:fillRef idx="0">
            <a:schemeClr val="accent3"/>
          </a:fillRef>
          <a:effectRef idx="0">
            <a:schemeClr val="accent3"/>
          </a:effectRef>
          <a:fontRef idx="minor">
            <a:schemeClr val="tx1"/>
          </a:fontRef>
        </p:style>
      </p:cxnSp>
      <p:sp>
        <p:nvSpPr>
          <p:cNvPr id="72" name="テキスト ボックス 71">
            <a:extLst>
              <a:ext uri="{FF2B5EF4-FFF2-40B4-BE49-F238E27FC236}">
                <a16:creationId xmlns:a16="http://schemas.microsoft.com/office/drawing/2014/main" id="{D6AE1041-6FE1-EAB1-E522-985DE9C9180D}"/>
              </a:ext>
            </a:extLst>
          </p:cNvPr>
          <p:cNvSpPr txBox="1"/>
          <p:nvPr/>
        </p:nvSpPr>
        <p:spPr>
          <a:xfrm>
            <a:off x="5977795" y="4164619"/>
            <a:ext cx="944489" cy="369332"/>
          </a:xfrm>
          <a:prstGeom prst="rect">
            <a:avLst/>
          </a:prstGeom>
          <a:noFill/>
        </p:spPr>
        <p:txBody>
          <a:bodyPr wrap="none" rtlCol="0">
            <a:spAutoFit/>
          </a:bodyPr>
          <a:lstStyle/>
          <a:p>
            <a:r>
              <a:rPr kumimoji="1" lang="en-US" altLang="ja-JP" dirty="0"/>
              <a:t>(</a:t>
            </a:r>
            <a:r>
              <a:rPr kumimoji="1" lang="ja-JP" altLang="en-US" dirty="0"/>
              <a:t>予測１</a:t>
            </a:r>
            <a:r>
              <a:rPr kumimoji="1" lang="en-US" altLang="ja-JP" dirty="0"/>
              <a:t>)</a:t>
            </a:r>
            <a:endParaRPr kumimoji="1" lang="ja-JP" altLang="en-US" dirty="0"/>
          </a:p>
        </p:txBody>
      </p:sp>
      <p:sp>
        <p:nvSpPr>
          <p:cNvPr id="73" name="テキスト ボックス 72">
            <a:extLst>
              <a:ext uri="{FF2B5EF4-FFF2-40B4-BE49-F238E27FC236}">
                <a16:creationId xmlns:a16="http://schemas.microsoft.com/office/drawing/2014/main" id="{E428F700-9871-CA22-F4B1-BFBA248E0E66}"/>
              </a:ext>
            </a:extLst>
          </p:cNvPr>
          <p:cNvSpPr txBox="1"/>
          <p:nvPr/>
        </p:nvSpPr>
        <p:spPr>
          <a:xfrm>
            <a:off x="6008563" y="1815564"/>
            <a:ext cx="944489" cy="369332"/>
          </a:xfrm>
          <a:prstGeom prst="rect">
            <a:avLst/>
          </a:prstGeom>
          <a:noFill/>
        </p:spPr>
        <p:txBody>
          <a:bodyPr wrap="none" rtlCol="0">
            <a:spAutoFit/>
          </a:bodyPr>
          <a:lstStyle/>
          <a:p>
            <a:r>
              <a:rPr kumimoji="1" lang="en-US" altLang="ja-JP" dirty="0"/>
              <a:t>(</a:t>
            </a:r>
            <a:r>
              <a:rPr kumimoji="1" lang="ja-JP" altLang="en-US" dirty="0"/>
              <a:t>予測１</a:t>
            </a:r>
            <a:r>
              <a:rPr kumimoji="1" lang="en-US" altLang="ja-JP" dirty="0"/>
              <a:t>)</a:t>
            </a:r>
            <a:endParaRPr kumimoji="1" lang="ja-JP" altLang="en-US" dirty="0"/>
          </a:p>
        </p:txBody>
      </p:sp>
      <p:sp>
        <p:nvSpPr>
          <p:cNvPr id="74" name="テキスト ボックス 73">
            <a:extLst>
              <a:ext uri="{FF2B5EF4-FFF2-40B4-BE49-F238E27FC236}">
                <a16:creationId xmlns:a16="http://schemas.microsoft.com/office/drawing/2014/main" id="{7114A05C-55FC-C3DA-3579-B070A3BC0E10}"/>
              </a:ext>
            </a:extLst>
          </p:cNvPr>
          <p:cNvSpPr txBox="1"/>
          <p:nvPr/>
        </p:nvSpPr>
        <p:spPr>
          <a:xfrm>
            <a:off x="5010620" y="6653242"/>
            <a:ext cx="944489" cy="369332"/>
          </a:xfrm>
          <a:prstGeom prst="rect">
            <a:avLst/>
          </a:prstGeom>
          <a:noFill/>
        </p:spPr>
        <p:txBody>
          <a:bodyPr wrap="none" rtlCol="0">
            <a:spAutoFit/>
          </a:bodyPr>
          <a:lstStyle/>
          <a:p>
            <a:r>
              <a:rPr kumimoji="1" lang="en-US" altLang="ja-JP" dirty="0"/>
              <a:t>(</a:t>
            </a:r>
            <a:r>
              <a:rPr kumimoji="1" lang="ja-JP" altLang="en-US" dirty="0"/>
              <a:t>予測１</a:t>
            </a:r>
            <a:r>
              <a:rPr kumimoji="1" lang="en-US" altLang="ja-JP" dirty="0"/>
              <a:t>)</a:t>
            </a:r>
            <a:endParaRPr kumimoji="1" lang="ja-JP" altLang="en-US" dirty="0"/>
          </a:p>
        </p:txBody>
      </p:sp>
      <p:sp>
        <p:nvSpPr>
          <p:cNvPr id="138" name="正方形/長方形 137">
            <a:extLst>
              <a:ext uri="{FF2B5EF4-FFF2-40B4-BE49-F238E27FC236}">
                <a16:creationId xmlns:a16="http://schemas.microsoft.com/office/drawing/2014/main" id="{DD1088E4-DDEB-91A9-BF25-9BE0E870C185}"/>
              </a:ext>
            </a:extLst>
          </p:cNvPr>
          <p:cNvSpPr/>
          <p:nvPr/>
        </p:nvSpPr>
        <p:spPr>
          <a:xfrm>
            <a:off x="14105773" y="1592080"/>
            <a:ext cx="1357616" cy="8408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dirty="0">
                <a:solidFill>
                  <a:prstClr val="white"/>
                </a:solidFill>
                <a:latin typeface="+mn-ea"/>
              </a:rPr>
              <a:t>NO</a:t>
            </a:r>
            <a:r>
              <a:rPr kumimoji="1" lang="ja-JP" altLang="en-US" sz="2800" dirty="0">
                <a:solidFill>
                  <a:prstClr val="white"/>
                </a:solidFill>
                <a:latin typeface="+mn-ea"/>
              </a:rPr>
              <a:t>ｘ</a:t>
            </a:r>
            <a:endParaRPr kumimoji="1" lang="ja-JP" altLang="en-US" sz="2800" b="0" i="0" u="none" strike="noStrike" kern="1200" cap="none" spc="0" normalizeH="0" baseline="0" noProof="0" dirty="0">
              <a:ln>
                <a:noFill/>
              </a:ln>
              <a:solidFill>
                <a:prstClr val="white"/>
              </a:solidFill>
              <a:effectLst/>
              <a:uLnTx/>
              <a:uFillTx/>
              <a:latin typeface="+mn-ea"/>
              <a:cs typeface="+mn-cs"/>
            </a:endParaRPr>
          </a:p>
        </p:txBody>
      </p:sp>
      <p:sp>
        <p:nvSpPr>
          <p:cNvPr id="139" name="正方形/長方形 138">
            <a:extLst>
              <a:ext uri="{FF2B5EF4-FFF2-40B4-BE49-F238E27FC236}">
                <a16:creationId xmlns:a16="http://schemas.microsoft.com/office/drawing/2014/main" id="{68B10CE4-4F34-C9EA-885B-513B0652DD1E}"/>
              </a:ext>
            </a:extLst>
          </p:cNvPr>
          <p:cNvSpPr/>
          <p:nvPr/>
        </p:nvSpPr>
        <p:spPr>
          <a:xfrm>
            <a:off x="15769929" y="5502161"/>
            <a:ext cx="1295400" cy="854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mn-ea"/>
                <a:cs typeface="+mn-cs"/>
              </a:rPr>
              <a:t>CO</a:t>
            </a:r>
            <a:endParaRPr kumimoji="1" lang="ja-JP" altLang="en-US" sz="2800" b="0" i="0" u="none" strike="noStrike" kern="1200" cap="none" spc="0" normalizeH="0" baseline="0" noProof="0" dirty="0">
              <a:ln>
                <a:noFill/>
              </a:ln>
              <a:solidFill>
                <a:prstClr val="white"/>
              </a:solidFill>
              <a:effectLst/>
              <a:uLnTx/>
              <a:uFillTx/>
              <a:latin typeface="+mn-ea"/>
              <a:cs typeface="+mn-cs"/>
            </a:endParaRPr>
          </a:p>
        </p:txBody>
      </p:sp>
      <p:sp>
        <p:nvSpPr>
          <p:cNvPr id="140" name="正方形/長方形 139">
            <a:extLst>
              <a:ext uri="{FF2B5EF4-FFF2-40B4-BE49-F238E27FC236}">
                <a16:creationId xmlns:a16="http://schemas.microsoft.com/office/drawing/2014/main" id="{BEAE8D8C-B0C5-0C3A-ADC9-D8E2C08AE033}"/>
              </a:ext>
            </a:extLst>
          </p:cNvPr>
          <p:cNvSpPr/>
          <p:nvPr/>
        </p:nvSpPr>
        <p:spPr>
          <a:xfrm>
            <a:off x="12268200" y="8247134"/>
            <a:ext cx="1527563" cy="7947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dirty="0">
                <a:solidFill>
                  <a:prstClr val="white"/>
                </a:solidFill>
                <a:latin typeface="Calibri"/>
                <a:ea typeface="ＭＳ Ｐゴシック" panose="020B0600070205080204" pitchFamily="50" charset="-128"/>
              </a:rPr>
              <a:t>ベンゼン</a:t>
            </a:r>
            <a:endParaRPr kumimoji="1" lang="ja-JP" altLang="en-US"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p:txBody>
      </p:sp>
      <p:sp>
        <p:nvSpPr>
          <p:cNvPr id="142" name="テキスト ボックス 141">
            <a:extLst>
              <a:ext uri="{FF2B5EF4-FFF2-40B4-BE49-F238E27FC236}">
                <a16:creationId xmlns:a16="http://schemas.microsoft.com/office/drawing/2014/main" id="{AC2996CD-FC47-11E8-079E-A4B86873C44C}"/>
              </a:ext>
            </a:extLst>
          </p:cNvPr>
          <p:cNvSpPr txBox="1"/>
          <p:nvPr/>
        </p:nvSpPr>
        <p:spPr>
          <a:xfrm>
            <a:off x="14391976" y="1143784"/>
            <a:ext cx="901209" cy="461665"/>
          </a:xfrm>
          <a:prstGeom prst="rect">
            <a:avLst/>
          </a:prstGeom>
          <a:noFill/>
        </p:spPr>
        <p:txBody>
          <a:bodyPr wrap="none" rtlCol="0">
            <a:spAutoFit/>
          </a:bodyPr>
          <a:lstStyle/>
          <a:p>
            <a:r>
              <a:rPr kumimoji="1" lang="en-US" altLang="ja-JP" sz="2400" dirty="0">
                <a:latin typeface="+mn-ea"/>
              </a:rPr>
              <a:t>(final)</a:t>
            </a:r>
            <a:endParaRPr kumimoji="1" lang="ja-JP" altLang="en-US" sz="2400" dirty="0">
              <a:latin typeface="+mn-ea"/>
            </a:endParaRPr>
          </a:p>
        </p:txBody>
      </p:sp>
      <p:sp>
        <p:nvSpPr>
          <p:cNvPr id="143" name="テキスト ボックス 142">
            <a:extLst>
              <a:ext uri="{FF2B5EF4-FFF2-40B4-BE49-F238E27FC236}">
                <a16:creationId xmlns:a16="http://schemas.microsoft.com/office/drawing/2014/main" id="{8A8C4FB8-891D-C407-26CC-BB4BDAA06843}"/>
              </a:ext>
            </a:extLst>
          </p:cNvPr>
          <p:cNvSpPr txBox="1"/>
          <p:nvPr/>
        </p:nvSpPr>
        <p:spPr>
          <a:xfrm>
            <a:off x="16119484" y="4944817"/>
            <a:ext cx="901209" cy="461665"/>
          </a:xfrm>
          <a:prstGeom prst="rect">
            <a:avLst/>
          </a:prstGeom>
          <a:noFill/>
        </p:spPr>
        <p:txBody>
          <a:bodyPr wrap="none" rtlCol="0">
            <a:spAutoFit/>
          </a:bodyPr>
          <a:lstStyle/>
          <a:p>
            <a:r>
              <a:rPr kumimoji="1" lang="en-US" altLang="ja-JP" sz="2400" dirty="0">
                <a:latin typeface="+mn-ea"/>
              </a:rPr>
              <a:t>(final)</a:t>
            </a:r>
            <a:endParaRPr kumimoji="1" lang="ja-JP" altLang="en-US" sz="2400" dirty="0">
              <a:latin typeface="+mn-ea"/>
            </a:endParaRPr>
          </a:p>
        </p:txBody>
      </p:sp>
      <p:sp>
        <p:nvSpPr>
          <p:cNvPr id="144" name="テキスト ボックス 143">
            <a:extLst>
              <a:ext uri="{FF2B5EF4-FFF2-40B4-BE49-F238E27FC236}">
                <a16:creationId xmlns:a16="http://schemas.microsoft.com/office/drawing/2014/main" id="{D9D6D2BD-2E9E-7DD1-B996-44EB5B69432D}"/>
              </a:ext>
            </a:extLst>
          </p:cNvPr>
          <p:cNvSpPr txBox="1"/>
          <p:nvPr/>
        </p:nvSpPr>
        <p:spPr>
          <a:xfrm>
            <a:off x="12667137" y="7748806"/>
            <a:ext cx="915635" cy="461665"/>
          </a:xfrm>
          <a:prstGeom prst="rect">
            <a:avLst/>
          </a:prstGeom>
          <a:noFill/>
        </p:spPr>
        <p:txBody>
          <a:bodyPr wrap="none" rtlCol="0">
            <a:spAutoFit/>
          </a:bodyPr>
          <a:lstStyle/>
          <a:p>
            <a:r>
              <a:rPr kumimoji="1" lang="en-US" altLang="ja-JP" sz="2400" dirty="0"/>
              <a:t>(final)</a:t>
            </a:r>
            <a:endParaRPr kumimoji="1" lang="ja-JP" altLang="en-US" sz="2400" dirty="0"/>
          </a:p>
        </p:txBody>
      </p:sp>
      <p:cxnSp>
        <p:nvCxnSpPr>
          <p:cNvPr id="147" name="コネクタ: カギ線 146">
            <a:extLst>
              <a:ext uri="{FF2B5EF4-FFF2-40B4-BE49-F238E27FC236}">
                <a16:creationId xmlns:a16="http://schemas.microsoft.com/office/drawing/2014/main" id="{BE37BBE7-24C6-553F-0607-403DAC0D3F72}"/>
              </a:ext>
            </a:extLst>
          </p:cNvPr>
          <p:cNvCxnSpPr>
            <a:cxnSpLocks/>
            <a:stCxn id="30" idx="2"/>
            <a:endCxn id="195" idx="2"/>
          </p:cNvCxnSpPr>
          <p:nvPr/>
        </p:nvCxnSpPr>
        <p:spPr>
          <a:xfrm rot="16200000" flipH="1">
            <a:off x="4983091" y="2294013"/>
            <a:ext cx="3157426" cy="9918132"/>
          </a:xfrm>
          <a:prstGeom prst="bentConnector2">
            <a:avLst/>
          </a:prstGeom>
          <a:ln w="28575">
            <a:tailEnd type="triangle"/>
          </a:ln>
        </p:spPr>
        <p:style>
          <a:lnRef idx="1">
            <a:schemeClr val="accent4"/>
          </a:lnRef>
          <a:fillRef idx="0">
            <a:schemeClr val="accent4"/>
          </a:fillRef>
          <a:effectRef idx="0">
            <a:schemeClr val="accent4"/>
          </a:effectRef>
          <a:fontRef idx="minor">
            <a:schemeClr val="tx1"/>
          </a:fontRef>
        </p:style>
      </p:cxnSp>
      <p:cxnSp>
        <p:nvCxnSpPr>
          <p:cNvPr id="150" name="コネクタ: カギ線 149">
            <a:extLst>
              <a:ext uri="{FF2B5EF4-FFF2-40B4-BE49-F238E27FC236}">
                <a16:creationId xmlns:a16="http://schemas.microsoft.com/office/drawing/2014/main" id="{07B6EFE2-275B-FE20-5897-99142EAC68F0}"/>
              </a:ext>
            </a:extLst>
          </p:cNvPr>
          <p:cNvCxnSpPr>
            <a:cxnSpLocks/>
            <a:stCxn id="30" idx="2"/>
            <a:endCxn id="172" idx="3"/>
          </p:cNvCxnSpPr>
          <p:nvPr/>
        </p:nvCxnSpPr>
        <p:spPr>
          <a:xfrm rot="16200000" flipH="1">
            <a:off x="8193967" y="-916863"/>
            <a:ext cx="652099" cy="13834556"/>
          </a:xfrm>
          <a:prstGeom prst="bentConnector3">
            <a:avLst>
              <a:gd name="adj1" fmla="val 135056"/>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156" name="コネクタ: カギ線 155">
            <a:extLst>
              <a:ext uri="{FF2B5EF4-FFF2-40B4-BE49-F238E27FC236}">
                <a16:creationId xmlns:a16="http://schemas.microsoft.com/office/drawing/2014/main" id="{5980EC70-B968-6511-2343-C7A06390852A}"/>
              </a:ext>
            </a:extLst>
          </p:cNvPr>
          <p:cNvCxnSpPr>
            <a:cxnSpLocks/>
            <a:stCxn id="30" idx="2"/>
            <a:endCxn id="180" idx="2"/>
          </p:cNvCxnSpPr>
          <p:nvPr/>
        </p:nvCxnSpPr>
        <p:spPr>
          <a:xfrm rot="5400000" flipH="1" flipV="1">
            <a:off x="5672447" y="-2017357"/>
            <a:ext cx="3622014" cy="11761432"/>
          </a:xfrm>
          <a:prstGeom prst="bentConnector4">
            <a:avLst>
              <a:gd name="adj1" fmla="val -26043"/>
              <a:gd name="adj2" fmla="val 54713"/>
            </a:avLst>
          </a:prstGeom>
          <a:ln w="28575">
            <a:tailEnd type="triangle"/>
          </a:ln>
        </p:spPr>
        <p:style>
          <a:lnRef idx="1">
            <a:schemeClr val="accent3"/>
          </a:lnRef>
          <a:fillRef idx="0">
            <a:schemeClr val="accent3"/>
          </a:fillRef>
          <a:effectRef idx="0">
            <a:schemeClr val="accent3"/>
          </a:effectRef>
          <a:fontRef idx="minor">
            <a:schemeClr val="tx1"/>
          </a:fontRef>
        </p:style>
      </p:cxnSp>
      <p:cxnSp>
        <p:nvCxnSpPr>
          <p:cNvPr id="159" name="コネクタ: カギ線 158">
            <a:extLst>
              <a:ext uri="{FF2B5EF4-FFF2-40B4-BE49-F238E27FC236}">
                <a16:creationId xmlns:a16="http://schemas.microsoft.com/office/drawing/2014/main" id="{A1A92338-8C63-D5EF-D88C-50C8ABA5879E}"/>
              </a:ext>
            </a:extLst>
          </p:cNvPr>
          <p:cNvCxnSpPr>
            <a:cxnSpLocks/>
            <a:stCxn id="27" idx="3"/>
            <a:endCxn id="180" idx="3"/>
          </p:cNvCxnSpPr>
          <p:nvPr/>
        </p:nvCxnSpPr>
        <p:spPr>
          <a:xfrm flipV="1">
            <a:off x="6248400" y="2392089"/>
            <a:ext cx="7455507" cy="5114420"/>
          </a:xfrm>
          <a:prstGeom prst="bentConnector2">
            <a:avLst/>
          </a:prstGeom>
          <a:ln w="28575">
            <a:tailEnd type="triangle"/>
          </a:ln>
        </p:spPr>
        <p:style>
          <a:lnRef idx="1">
            <a:schemeClr val="accent3"/>
          </a:lnRef>
          <a:fillRef idx="0">
            <a:schemeClr val="accent3"/>
          </a:fillRef>
          <a:effectRef idx="0">
            <a:schemeClr val="accent3"/>
          </a:effectRef>
          <a:fontRef idx="minor">
            <a:schemeClr val="tx1"/>
          </a:fontRef>
        </p:style>
      </p:cxnSp>
      <p:cxnSp>
        <p:nvCxnSpPr>
          <p:cNvPr id="162" name="コネクタ: カギ線 161">
            <a:extLst>
              <a:ext uri="{FF2B5EF4-FFF2-40B4-BE49-F238E27FC236}">
                <a16:creationId xmlns:a16="http://schemas.microsoft.com/office/drawing/2014/main" id="{72A8A124-4C47-5AA8-2757-1D159C56C658}"/>
              </a:ext>
            </a:extLst>
          </p:cNvPr>
          <p:cNvCxnSpPr>
            <a:cxnSpLocks/>
            <a:stCxn id="26" idx="3"/>
            <a:endCxn id="180" idx="1"/>
          </p:cNvCxnSpPr>
          <p:nvPr/>
        </p:nvCxnSpPr>
        <p:spPr>
          <a:xfrm flipV="1">
            <a:off x="7229308" y="1712615"/>
            <a:ext cx="6474599" cy="3232202"/>
          </a:xfrm>
          <a:prstGeom prst="bentConnector4">
            <a:avLst>
              <a:gd name="adj1" fmla="val 47376"/>
              <a:gd name="adj2" fmla="val 107073"/>
            </a:avLst>
          </a:prstGeom>
          <a:ln w="28575">
            <a:tailEnd type="triangle"/>
          </a:ln>
        </p:spPr>
        <p:style>
          <a:lnRef idx="1">
            <a:schemeClr val="accent3"/>
          </a:lnRef>
          <a:fillRef idx="0">
            <a:schemeClr val="accent3"/>
          </a:fillRef>
          <a:effectRef idx="0">
            <a:schemeClr val="accent3"/>
          </a:effectRef>
          <a:fontRef idx="minor">
            <a:schemeClr val="tx1"/>
          </a:fontRef>
        </p:style>
      </p:cxnSp>
      <p:cxnSp>
        <p:nvCxnSpPr>
          <p:cNvPr id="166" name="コネクタ: カギ線 165">
            <a:extLst>
              <a:ext uri="{FF2B5EF4-FFF2-40B4-BE49-F238E27FC236}">
                <a16:creationId xmlns:a16="http://schemas.microsoft.com/office/drawing/2014/main" id="{C001C07A-8C63-6EE0-C533-5BC2FEEA2785}"/>
              </a:ext>
            </a:extLst>
          </p:cNvPr>
          <p:cNvCxnSpPr>
            <a:cxnSpLocks/>
            <a:stCxn id="28" idx="3"/>
            <a:endCxn id="172" idx="2"/>
          </p:cNvCxnSpPr>
          <p:nvPr/>
        </p:nvCxnSpPr>
        <p:spPr>
          <a:xfrm>
            <a:off x="7360632" y="2627539"/>
            <a:ext cx="7761031" cy="3383295"/>
          </a:xfrm>
          <a:prstGeom prst="bentConnector3">
            <a:avLst>
              <a:gd name="adj1" fmla="val 50000"/>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170" name="コネクタ: カギ線 169">
            <a:extLst>
              <a:ext uri="{FF2B5EF4-FFF2-40B4-BE49-F238E27FC236}">
                <a16:creationId xmlns:a16="http://schemas.microsoft.com/office/drawing/2014/main" id="{17EB3D95-75F3-BEB7-5871-4C9D963C1617}"/>
              </a:ext>
            </a:extLst>
          </p:cNvPr>
          <p:cNvCxnSpPr>
            <a:cxnSpLocks/>
            <a:stCxn id="27" idx="3"/>
            <a:endCxn id="172" idx="1"/>
          </p:cNvCxnSpPr>
          <p:nvPr/>
        </p:nvCxnSpPr>
        <p:spPr>
          <a:xfrm flipV="1">
            <a:off x="6248400" y="5695203"/>
            <a:ext cx="9188894" cy="1811306"/>
          </a:xfrm>
          <a:prstGeom prst="bentConnector4">
            <a:avLst>
              <a:gd name="adj1" fmla="val 48283"/>
              <a:gd name="adj2" fmla="val 112621"/>
            </a:avLst>
          </a:prstGeom>
          <a:ln w="28575">
            <a:tailEnd type="triangle"/>
          </a:ln>
        </p:spPr>
        <p:style>
          <a:lnRef idx="1">
            <a:schemeClr val="accent6"/>
          </a:lnRef>
          <a:fillRef idx="0">
            <a:schemeClr val="accent6"/>
          </a:fillRef>
          <a:effectRef idx="0">
            <a:schemeClr val="accent6"/>
          </a:effectRef>
          <a:fontRef idx="minor">
            <a:schemeClr val="tx1"/>
          </a:fontRef>
        </p:style>
      </p:cxnSp>
      <p:pic>
        <p:nvPicPr>
          <p:cNvPr id="172" name="Picture 3">
            <a:extLst>
              <a:ext uri="{FF2B5EF4-FFF2-40B4-BE49-F238E27FC236}">
                <a16:creationId xmlns:a16="http://schemas.microsoft.com/office/drawing/2014/main" id="{AAD8BEB9-0E43-7ED8-E214-D4643258B3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5121663" y="5695203"/>
            <a:ext cx="631262" cy="631262"/>
          </a:xfrm>
          <a:prstGeom prst="rect">
            <a:avLst/>
          </a:prstGeom>
        </p:spPr>
      </p:pic>
      <p:pic>
        <p:nvPicPr>
          <p:cNvPr id="180" name="Picture 3">
            <a:extLst>
              <a:ext uri="{FF2B5EF4-FFF2-40B4-BE49-F238E27FC236}">
                <a16:creationId xmlns:a16="http://schemas.microsoft.com/office/drawing/2014/main" id="{F212C98A-462B-8EFF-4447-0F36924CCD3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3364170" y="1712615"/>
            <a:ext cx="679474" cy="679474"/>
          </a:xfrm>
          <a:prstGeom prst="rect">
            <a:avLst/>
          </a:prstGeom>
        </p:spPr>
      </p:pic>
      <p:pic>
        <p:nvPicPr>
          <p:cNvPr id="195" name="Picture 3">
            <a:extLst>
              <a:ext uri="{FF2B5EF4-FFF2-40B4-BE49-F238E27FC236}">
                <a16:creationId xmlns:a16="http://schemas.microsoft.com/office/drawing/2014/main" id="{669C6A41-A22A-7F9C-8F20-0F948A583ED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1520870" y="8522190"/>
            <a:ext cx="619204" cy="619204"/>
          </a:xfrm>
          <a:prstGeom prst="rect">
            <a:avLst/>
          </a:prstGeom>
        </p:spPr>
      </p:pic>
      <p:sp>
        <p:nvSpPr>
          <p:cNvPr id="233" name="正方形/長方形 232">
            <a:extLst>
              <a:ext uri="{FF2B5EF4-FFF2-40B4-BE49-F238E27FC236}">
                <a16:creationId xmlns:a16="http://schemas.microsoft.com/office/drawing/2014/main" id="{191BB409-D401-2BF5-2D37-F85B661DC1CE}"/>
              </a:ext>
            </a:extLst>
          </p:cNvPr>
          <p:cNvSpPr/>
          <p:nvPr/>
        </p:nvSpPr>
        <p:spPr>
          <a:xfrm>
            <a:off x="14671219" y="8218980"/>
            <a:ext cx="2806003" cy="184482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dirty="0">
                <a:solidFill>
                  <a:srgbClr val="FF0000"/>
                </a:solidFill>
                <a:latin typeface="+mn-ea"/>
              </a:rPr>
              <a:t>CO</a:t>
            </a:r>
            <a:r>
              <a:rPr kumimoji="1" lang="ja-JP" altLang="en-US" sz="2400" dirty="0">
                <a:solidFill>
                  <a:srgbClr val="FF0000"/>
                </a:solidFill>
                <a:latin typeface="+mn-ea"/>
              </a:rPr>
              <a:t>→</a:t>
            </a:r>
            <a:r>
              <a:rPr kumimoji="1" lang="en-US" altLang="ja-JP" sz="2400" dirty="0">
                <a:solidFill>
                  <a:srgbClr val="FF0000"/>
                </a:solidFill>
                <a:latin typeface="+mn-ea"/>
              </a:rPr>
              <a:t>CO</a:t>
            </a:r>
            <a:r>
              <a:rPr kumimoji="1" lang="ja-JP" altLang="en-US" sz="2400" dirty="0">
                <a:solidFill>
                  <a:srgbClr val="FF0000"/>
                </a:solidFill>
                <a:latin typeface="+mn-ea"/>
              </a:rPr>
              <a:t>、</a:t>
            </a:r>
            <a:endParaRPr kumimoji="1" lang="en-US" altLang="ja-JP" sz="2400" dirty="0">
              <a:solidFill>
                <a:srgbClr val="FF0000"/>
              </a:solidFill>
              <a:latin typeface="+mn-ea"/>
            </a:endParaRPr>
          </a:p>
          <a:p>
            <a:pPr algn="ctr"/>
            <a:r>
              <a:rPr kumimoji="1" lang="en-US" altLang="ja-JP" sz="2400" dirty="0">
                <a:solidFill>
                  <a:srgbClr val="FF0000"/>
                </a:solidFill>
                <a:latin typeface="+mn-ea"/>
              </a:rPr>
              <a:t>NOx</a:t>
            </a:r>
            <a:r>
              <a:rPr kumimoji="1" lang="ja-JP" altLang="en-US" sz="2400" dirty="0">
                <a:solidFill>
                  <a:srgbClr val="FF0000"/>
                </a:solidFill>
                <a:latin typeface="+mn-ea"/>
              </a:rPr>
              <a:t>→</a:t>
            </a:r>
            <a:r>
              <a:rPr kumimoji="1" lang="en-US" altLang="ja-JP" sz="2400" dirty="0">
                <a:solidFill>
                  <a:srgbClr val="FF0000"/>
                </a:solidFill>
                <a:latin typeface="+mn-ea"/>
              </a:rPr>
              <a:t>NOx</a:t>
            </a:r>
          </a:p>
          <a:p>
            <a:pPr algn="ctr"/>
            <a:r>
              <a:rPr kumimoji="1" lang="ja-JP" altLang="en-US" sz="2400" dirty="0">
                <a:solidFill>
                  <a:srgbClr val="FF0000"/>
                </a:solidFill>
                <a:latin typeface="+mn-ea"/>
              </a:rPr>
              <a:t>に伸びてる線は、</a:t>
            </a:r>
            <a:endParaRPr kumimoji="1" lang="en-US" altLang="ja-JP" sz="2400" dirty="0">
              <a:solidFill>
                <a:srgbClr val="FF0000"/>
              </a:solidFill>
              <a:latin typeface="+mn-ea"/>
            </a:endParaRPr>
          </a:p>
          <a:p>
            <a:pPr algn="ctr"/>
            <a:r>
              <a:rPr kumimoji="1" lang="ja-JP" altLang="en-US" sz="2400" dirty="0">
                <a:solidFill>
                  <a:srgbClr val="FF0000"/>
                </a:solidFill>
                <a:latin typeface="+mn-ea"/>
              </a:rPr>
              <a:t>ログ特徴量など加工</a:t>
            </a:r>
          </a:p>
        </p:txBody>
      </p:sp>
      <p:cxnSp>
        <p:nvCxnSpPr>
          <p:cNvPr id="235" name="コネクタ: カギ線 234">
            <a:extLst>
              <a:ext uri="{FF2B5EF4-FFF2-40B4-BE49-F238E27FC236}">
                <a16:creationId xmlns:a16="http://schemas.microsoft.com/office/drawing/2014/main" id="{0BCD2FB8-9487-86B4-EA6B-F083CFAD5756}"/>
              </a:ext>
            </a:extLst>
          </p:cNvPr>
          <p:cNvCxnSpPr>
            <a:cxnSpLocks/>
            <a:stCxn id="26" idx="2"/>
            <a:endCxn id="172" idx="3"/>
          </p:cNvCxnSpPr>
          <p:nvPr/>
        </p:nvCxnSpPr>
        <p:spPr>
          <a:xfrm rot="16200000" flipH="1">
            <a:off x="10533135" y="1422306"/>
            <a:ext cx="1049466" cy="8758851"/>
          </a:xfrm>
          <a:prstGeom prst="bentConnector3">
            <a:avLst>
              <a:gd name="adj1" fmla="val 121783"/>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 name="コネクタ: カギ線 4">
            <a:extLst>
              <a:ext uri="{FF2B5EF4-FFF2-40B4-BE49-F238E27FC236}">
                <a16:creationId xmlns:a16="http://schemas.microsoft.com/office/drawing/2014/main" id="{BF41757E-2BD5-C788-92B5-AFDC21C49F57}"/>
              </a:ext>
            </a:extLst>
          </p:cNvPr>
          <p:cNvCxnSpPr>
            <a:cxnSpLocks/>
            <a:stCxn id="28" idx="0"/>
            <a:endCxn id="180" idx="1"/>
          </p:cNvCxnSpPr>
          <p:nvPr/>
        </p:nvCxnSpPr>
        <p:spPr>
          <a:xfrm rot="5400000" flipH="1" flipV="1">
            <a:off x="9938400" y="-1467644"/>
            <a:ext cx="585248" cy="6945766"/>
          </a:xfrm>
          <a:prstGeom prst="bentConnector3">
            <a:avLst>
              <a:gd name="adj1" fmla="val 264772"/>
            </a:avLst>
          </a:prstGeom>
          <a:ln w="28575">
            <a:tailEnd type="triangle"/>
          </a:ln>
        </p:spPr>
        <p:style>
          <a:lnRef idx="1">
            <a:schemeClr val="accent3"/>
          </a:lnRef>
          <a:fillRef idx="0">
            <a:schemeClr val="accent3"/>
          </a:fillRef>
          <a:effectRef idx="0">
            <a:schemeClr val="accent3"/>
          </a:effectRef>
          <a:fontRef idx="minor">
            <a:schemeClr val="tx1"/>
          </a:fontRef>
        </p:style>
      </p:cxnSp>
      <p:cxnSp>
        <p:nvCxnSpPr>
          <p:cNvPr id="15" name="コネクタ: カギ線 14">
            <a:extLst>
              <a:ext uri="{FF2B5EF4-FFF2-40B4-BE49-F238E27FC236}">
                <a16:creationId xmlns:a16="http://schemas.microsoft.com/office/drawing/2014/main" id="{F5BA9294-C5F8-FDED-40E5-4C99679A3617}"/>
              </a:ext>
            </a:extLst>
          </p:cNvPr>
          <p:cNvCxnSpPr>
            <a:cxnSpLocks/>
            <a:stCxn id="26" idx="0"/>
            <a:endCxn id="172" idx="1"/>
          </p:cNvCxnSpPr>
          <p:nvPr/>
        </p:nvCxnSpPr>
        <p:spPr>
          <a:xfrm rot="16200000" flipH="1">
            <a:off x="10516584" y="774494"/>
            <a:ext cx="1082568" cy="8758851"/>
          </a:xfrm>
          <a:prstGeom prst="bentConnector3">
            <a:avLst>
              <a:gd name="adj1" fmla="val -21116"/>
            </a:avLst>
          </a:prstGeom>
          <a:ln w="28575">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9366756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593816" y="341383"/>
            <a:ext cx="7557591" cy="766492"/>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mn-ea"/>
                <a:cs typeface="+mn-cs"/>
              </a:rPr>
              <a:t>モデル構成</a:t>
            </a:r>
            <a:r>
              <a:rPr kumimoji="0" lang="en-US" altLang="ja-JP" sz="5199" b="0" i="0" u="none" strike="noStrike" kern="1200" cap="none" spc="655" normalizeH="0" baseline="0" noProof="0" dirty="0">
                <a:ln>
                  <a:noFill/>
                </a:ln>
                <a:solidFill>
                  <a:srgbClr val="13538A"/>
                </a:solidFill>
                <a:effectLst/>
                <a:uLnTx/>
                <a:uFillTx/>
                <a:latin typeface="+mn-ea"/>
                <a:cs typeface="+mn-cs"/>
              </a:rPr>
              <a:t>(NOx)</a:t>
            </a:r>
          </a:p>
        </p:txBody>
      </p:sp>
      <p:pic>
        <p:nvPicPr>
          <p:cNvPr id="24" name="Picture 3">
            <a:extLst>
              <a:ext uri="{FF2B5EF4-FFF2-40B4-BE49-F238E27FC236}">
                <a16:creationId xmlns:a16="http://schemas.microsoft.com/office/drawing/2014/main" id="{30EDEB19-458E-DD29-A0F7-ECFE2AF60F8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7215234" y="9210357"/>
            <a:ext cx="554259" cy="554259"/>
          </a:xfrm>
          <a:prstGeom prst="rect">
            <a:avLst/>
          </a:prstGeom>
        </p:spPr>
      </p:pic>
      <p:pic>
        <p:nvPicPr>
          <p:cNvPr id="25" name="Picture 3">
            <a:extLst>
              <a:ext uri="{FF2B5EF4-FFF2-40B4-BE49-F238E27FC236}">
                <a16:creationId xmlns:a16="http://schemas.microsoft.com/office/drawing/2014/main" id="{3AE7F7A0-E1AC-C1D0-DB24-0C883A7F2B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6763219" y="5365833"/>
            <a:ext cx="586413" cy="586413"/>
          </a:xfrm>
          <a:prstGeom prst="rect">
            <a:avLst/>
          </a:prstGeom>
        </p:spPr>
      </p:pic>
      <p:sp>
        <p:nvSpPr>
          <p:cNvPr id="26" name="正方形/長方形 25">
            <a:extLst>
              <a:ext uri="{FF2B5EF4-FFF2-40B4-BE49-F238E27FC236}">
                <a16:creationId xmlns:a16="http://schemas.microsoft.com/office/drawing/2014/main" id="{E19B510A-E7FB-1C38-5203-E98AFB53E21E}"/>
              </a:ext>
            </a:extLst>
          </p:cNvPr>
          <p:cNvSpPr/>
          <p:nvPr/>
        </p:nvSpPr>
        <p:spPr>
          <a:xfrm>
            <a:off x="7456308" y="5301290"/>
            <a:ext cx="1101731" cy="6643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mn-ea"/>
                <a:cs typeface="+mn-cs"/>
              </a:rPr>
              <a:t>CO</a:t>
            </a:r>
            <a:endParaRPr kumimoji="1" lang="ja-JP" altLang="en-US" sz="2800" b="0" i="0" u="none" strike="noStrike" kern="1200" cap="none" spc="0" normalizeH="0" baseline="0" noProof="0" dirty="0">
              <a:ln>
                <a:noFill/>
              </a:ln>
              <a:solidFill>
                <a:prstClr val="white"/>
              </a:solidFill>
              <a:effectLst/>
              <a:uLnTx/>
              <a:uFillTx/>
              <a:latin typeface="+mn-ea"/>
              <a:cs typeface="+mn-cs"/>
            </a:endParaRPr>
          </a:p>
        </p:txBody>
      </p:sp>
      <p:sp>
        <p:nvSpPr>
          <p:cNvPr id="27" name="正方形/長方形 26">
            <a:extLst>
              <a:ext uri="{FF2B5EF4-FFF2-40B4-BE49-F238E27FC236}">
                <a16:creationId xmlns:a16="http://schemas.microsoft.com/office/drawing/2014/main" id="{97173EB7-9645-B53E-F51F-02E8B666DC24}"/>
              </a:ext>
            </a:extLst>
          </p:cNvPr>
          <p:cNvSpPr/>
          <p:nvPr/>
        </p:nvSpPr>
        <p:spPr>
          <a:xfrm>
            <a:off x="7792102" y="9224722"/>
            <a:ext cx="1554484" cy="7208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white"/>
                </a:solidFill>
                <a:effectLst/>
                <a:uLnTx/>
                <a:uFillTx/>
                <a:latin typeface="+mn-ea"/>
                <a:cs typeface="+mn-cs"/>
              </a:rPr>
              <a:t>ベンゼン</a:t>
            </a:r>
          </a:p>
        </p:txBody>
      </p:sp>
      <p:sp>
        <p:nvSpPr>
          <p:cNvPr id="28" name="正方形/長方形 27">
            <a:extLst>
              <a:ext uri="{FF2B5EF4-FFF2-40B4-BE49-F238E27FC236}">
                <a16:creationId xmlns:a16="http://schemas.microsoft.com/office/drawing/2014/main" id="{C188890A-235E-9E09-5B8D-997C7E3809B2}"/>
              </a:ext>
            </a:extLst>
          </p:cNvPr>
          <p:cNvSpPr/>
          <p:nvPr/>
        </p:nvSpPr>
        <p:spPr>
          <a:xfrm>
            <a:off x="7698635" y="3586886"/>
            <a:ext cx="1204983" cy="6593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mn-ea"/>
                <a:cs typeface="+mn-cs"/>
              </a:rPr>
              <a:t>NO</a:t>
            </a:r>
            <a:r>
              <a:rPr kumimoji="1" lang="ja-JP" altLang="en-US" sz="2800" b="0" i="0" u="none" strike="noStrike" kern="1200" cap="none" spc="0" normalizeH="0" baseline="0" noProof="0" dirty="0">
                <a:ln>
                  <a:noFill/>
                </a:ln>
                <a:solidFill>
                  <a:prstClr val="white"/>
                </a:solidFill>
                <a:effectLst/>
                <a:uLnTx/>
                <a:uFillTx/>
                <a:latin typeface="+mn-ea"/>
                <a:cs typeface="+mn-cs"/>
              </a:rPr>
              <a:t>ｘ</a:t>
            </a:r>
          </a:p>
        </p:txBody>
      </p:sp>
      <p:sp>
        <p:nvSpPr>
          <p:cNvPr id="30" name="テキスト ボックス 29">
            <a:extLst>
              <a:ext uri="{FF2B5EF4-FFF2-40B4-BE49-F238E27FC236}">
                <a16:creationId xmlns:a16="http://schemas.microsoft.com/office/drawing/2014/main" id="{9E4F1DB2-EF1E-1D89-5226-1514510CBC38}"/>
              </a:ext>
            </a:extLst>
          </p:cNvPr>
          <p:cNvSpPr txBox="1"/>
          <p:nvPr/>
        </p:nvSpPr>
        <p:spPr>
          <a:xfrm>
            <a:off x="0" y="4876392"/>
            <a:ext cx="2932325" cy="3970318"/>
          </a:xfrm>
          <a:prstGeom prst="rect">
            <a:avLst/>
          </a:prstGeom>
          <a:no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元データの特徴量</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・温度</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・相対湿度</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・絶対湿度</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・センサー１</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・センサー２</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・センサー３</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a:t>
            </a:r>
            <a:r>
              <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4</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a:t>
            </a:r>
            <a:r>
              <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5</a:t>
            </a:r>
            <a:endPar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31" name="正方形/長方形 30">
            <a:extLst>
              <a:ext uri="{FF2B5EF4-FFF2-40B4-BE49-F238E27FC236}">
                <a16:creationId xmlns:a16="http://schemas.microsoft.com/office/drawing/2014/main" id="{9348D31D-24CF-66D7-10E1-B7AF7132F422}"/>
              </a:ext>
            </a:extLst>
          </p:cNvPr>
          <p:cNvSpPr/>
          <p:nvPr/>
        </p:nvSpPr>
        <p:spPr>
          <a:xfrm>
            <a:off x="171820" y="2128275"/>
            <a:ext cx="3717284" cy="218789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温度、相対湿度、</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絶対湿度</a:t>
            </a:r>
            <a:r>
              <a:rPr kumimoji="1" lang="ja-JP" altLang="en-US" sz="2400" dirty="0">
                <a:solidFill>
                  <a:srgbClr val="FF0000"/>
                </a:solidFill>
                <a:latin typeface="Calibri"/>
                <a:ea typeface="ＭＳ Ｐゴシック" panose="020B0600070205080204" pitchFamily="50" charset="-128"/>
              </a:rPr>
              <a:t>の</a:t>
            </a: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ログ特徴量、</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移動平均、</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3</a:t>
            </a: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時間と</a:t>
            </a:r>
            <a:r>
              <a:rPr kumimoji="1" lang="en-US" altLang="ja-JP" sz="2400" dirty="0">
                <a:solidFill>
                  <a:srgbClr val="FF0000"/>
                </a:solidFill>
                <a:latin typeface="Calibri"/>
                <a:ea typeface="ＭＳ Ｐゴシック" panose="020B0600070205080204" pitchFamily="50" charset="-128"/>
              </a:rPr>
              <a:t>10</a:t>
            </a:r>
            <a:r>
              <a:rPr kumimoji="1" lang="ja-JP" altLang="en-US" sz="2400" dirty="0">
                <a:solidFill>
                  <a:srgbClr val="FF0000"/>
                </a:solidFill>
                <a:latin typeface="Calibri"/>
                <a:ea typeface="ＭＳ Ｐゴシック" panose="020B0600070205080204" pitchFamily="50" charset="-128"/>
              </a:rPr>
              <a:t>日間における</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最大値、最小値など</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の加工特徴量</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p:txBody>
      </p:sp>
      <p:cxnSp>
        <p:nvCxnSpPr>
          <p:cNvPr id="33" name="コネクタ: カギ線 32">
            <a:extLst>
              <a:ext uri="{FF2B5EF4-FFF2-40B4-BE49-F238E27FC236}">
                <a16:creationId xmlns:a16="http://schemas.microsoft.com/office/drawing/2014/main" id="{4FB4D347-655F-EEB6-4B66-05F228F99AD3}"/>
              </a:ext>
            </a:extLst>
          </p:cNvPr>
          <p:cNvCxnSpPr>
            <a:cxnSpLocks/>
            <a:stCxn id="30" idx="3"/>
            <a:endCxn id="40" idx="2"/>
          </p:cNvCxnSpPr>
          <p:nvPr/>
        </p:nvCxnSpPr>
        <p:spPr>
          <a:xfrm flipV="1">
            <a:off x="2932325" y="4000000"/>
            <a:ext cx="4096989" cy="2861551"/>
          </a:xfrm>
          <a:prstGeom prst="bentConnector3">
            <a:avLst>
              <a:gd name="adj1" fmla="val 50000"/>
            </a:avLst>
          </a:prstGeom>
          <a:ln w="28575">
            <a:tailEnd type="triangle"/>
          </a:ln>
        </p:spPr>
        <p:style>
          <a:lnRef idx="1">
            <a:schemeClr val="accent3"/>
          </a:lnRef>
          <a:fillRef idx="0">
            <a:schemeClr val="accent3"/>
          </a:fillRef>
          <a:effectRef idx="0">
            <a:schemeClr val="accent3"/>
          </a:effectRef>
          <a:fontRef idx="minor">
            <a:schemeClr val="tx1"/>
          </a:fontRef>
        </p:style>
      </p:cxnSp>
      <p:cxnSp>
        <p:nvCxnSpPr>
          <p:cNvPr id="36" name="コネクタ: カギ線 35">
            <a:extLst>
              <a:ext uri="{FF2B5EF4-FFF2-40B4-BE49-F238E27FC236}">
                <a16:creationId xmlns:a16="http://schemas.microsoft.com/office/drawing/2014/main" id="{0F0C602B-0576-0085-56C4-5CE5EB26932D}"/>
              </a:ext>
            </a:extLst>
          </p:cNvPr>
          <p:cNvCxnSpPr>
            <a:cxnSpLocks/>
            <a:stCxn id="30" idx="3"/>
            <a:endCxn id="25" idx="2"/>
          </p:cNvCxnSpPr>
          <p:nvPr/>
        </p:nvCxnSpPr>
        <p:spPr>
          <a:xfrm flipV="1">
            <a:off x="2932325" y="5659040"/>
            <a:ext cx="3830894" cy="1202511"/>
          </a:xfrm>
          <a:prstGeom prst="bentConnector3">
            <a:avLst>
              <a:gd name="adj1" fmla="val 50000"/>
            </a:avLst>
          </a:prstGeom>
          <a:ln w="28575">
            <a:tailEnd type="triangle"/>
          </a:ln>
        </p:spPr>
        <p:style>
          <a:lnRef idx="1">
            <a:schemeClr val="accent6"/>
          </a:lnRef>
          <a:fillRef idx="0">
            <a:schemeClr val="accent6"/>
          </a:fillRef>
          <a:effectRef idx="0">
            <a:schemeClr val="accent6"/>
          </a:effectRef>
          <a:fontRef idx="minor">
            <a:schemeClr val="tx1"/>
          </a:fontRef>
        </p:style>
      </p:cxnSp>
      <p:pic>
        <p:nvPicPr>
          <p:cNvPr id="40" name="Picture 3">
            <a:extLst>
              <a:ext uri="{FF2B5EF4-FFF2-40B4-BE49-F238E27FC236}">
                <a16:creationId xmlns:a16="http://schemas.microsoft.com/office/drawing/2014/main" id="{F28B486B-1F85-66F5-AA9B-BC2E92C96D1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7029314" y="3732811"/>
            <a:ext cx="534377" cy="534377"/>
          </a:xfrm>
          <a:prstGeom prst="rect">
            <a:avLst/>
          </a:prstGeom>
        </p:spPr>
      </p:pic>
      <p:cxnSp>
        <p:nvCxnSpPr>
          <p:cNvPr id="44" name="コネクタ: カギ線 43">
            <a:extLst>
              <a:ext uri="{FF2B5EF4-FFF2-40B4-BE49-F238E27FC236}">
                <a16:creationId xmlns:a16="http://schemas.microsoft.com/office/drawing/2014/main" id="{2DCDEABD-07F6-21E6-F19A-40EFC8D65852}"/>
              </a:ext>
            </a:extLst>
          </p:cNvPr>
          <p:cNvCxnSpPr>
            <a:cxnSpLocks/>
            <a:stCxn id="31" idx="3"/>
            <a:endCxn id="25" idx="2"/>
          </p:cNvCxnSpPr>
          <p:nvPr/>
        </p:nvCxnSpPr>
        <p:spPr>
          <a:xfrm>
            <a:off x="3889104" y="3222223"/>
            <a:ext cx="2874115" cy="2436817"/>
          </a:xfrm>
          <a:prstGeom prst="bentConnector3">
            <a:avLst>
              <a:gd name="adj1" fmla="val 50000"/>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64" name="コネクタ: カギ線 63">
            <a:extLst>
              <a:ext uri="{FF2B5EF4-FFF2-40B4-BE49-F238E27FC236}">
                <a16:creationId xmlns:a16="http://schemas.microsoft.com/office/drawing/2014/main" id="{CEBC81FC-A005-50E3-45DA-BE5B4AA75C08}"/>
              </a:ext>
            </a:extLst>
          </p:cNvPr>
          <p:cNvCxnSpPr>
            <a:cxnSpLocks/>
            <a:stCxn id="30" idx="3"/>
            <a:endCxn id="24" idx="2"/>
          </p:cNvCxnSpPr>
          <p:nvPr/>
        </p:nvCxnSpPr>
        <p:spPr>
          <a:xfrm>
            <a:off x="2932325" y="6861551"/>
            <a:ext cx="4282909" cy="2625936"/>
          </a:xfrm>
          <a:prstGeom prst="bentConnector3">
            <a:avLst>
              <a:gd name="adj1" fmla="val 50000"/>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68" name="コネクタ: カギ線 67">
            <a:extLst>
              <a:ext uri="{FF2B5EF4-FFF2-40B4-BE49-F238E27FC236}">
                <a16:creationId xmlns:a16="http://schemas.microsoft.com/office/drawing/2014/main" id="{AAEB1EAD-607C-3726-3A7E-C665B25423A0}"/>
              </a:ext>
            </a:extLst>
          </p:cNvPr>
          <p:cNvCxnSpPr>
            <a:cxnSpLocks/>
            <a:stCxn id="31" idx="3"/>
            <a:endCxn id="40" idx="2"/>
          </p:cNvCxnSpPr>
          <p:nvPr/>
        </p:nvCxnSpPr>
        <p:spPr>
          <a:xfrm>
            <a:off x="3889104" y="3222223"/>
            <a:ext cx="3140210" cy="777777"/>
          </a:xfrm>
          <a:prstGeom prst="bentConnector3">
            <a:avLst>
              <a:gd name="adj1" fmla="val 50000"/>
            </a:avLst>
          </a:prstGeom>
          <a:ln w="28575">
            <a:tailEnd type="triangle"/>
          </a:ln>
        </p:spPr>
        <p:style>
          <a:lnRef idx="1">
            <a:schemeClr val="accent3"/>
          </a:lnRef>
          <a:fillRef idx="0">
            <a:schemeClr val="accent3"/>
          </a:fillRef>
          <a:effectRef idx="0">
            <a:schemeClr val="accent3"/>
          </a:effectRef>
          <a:fontRef idx="minor">
            <a:schemeClr val="tx1"/>
          </a:fontRef>
        </p:style>
      </p:cxnSp>
      <p:sp>
        <p:nvSpPr>
          <p:cNvPr id="72" name="テキスト ボックス 71">
            <a:extLst>
              <a:ext uri="{FF2B5EF4-FFF2-40B4-BE49-F238E27FC236}">
                <a16:creationId xmlns:a16="http://schemas.microsoft.com/office/drawing/2014/main" id="{D6AE1041-6FE1-EAB1-E522-985DE9C9180D}"/>
              </a:ext>
            </a:extLst>
          </p:cNvPr>
          <p:cNvSpPr txBox="1"/>
          <p:nvPr/>
        </p:nvSpPr>
        <p:spPr>
          <a:xfrm>
            <a:off x="7677080" y="4858458"/>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予測１</a:t>
            </a: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endPar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73" name="テキスト ボックス 72">
            <a:extLst>
              <a:ext uri="{FF2B5EF4-FFF2-40B4-BE49-F238E27FC236}">
                <a16:creationId xmlns:a16="http://schemas.microsoft.com/office/drawing/2014/main" id="{E428F700-9871-CA22-F4B1-BFBA248E0E66}"/>
              </a:ext>
            </a:extLst>
          </p:cNvPr>
          <p:cNvSpPr txBox="1"/>
          <p:nvPr/>
        </p:nvSpPr>
        <p:spPr>
          <a:xfrm>
            <a:off x="7631822" y="2970473"/>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予測１</a:t>
            </a: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endPar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74" name="テキスト ボックス 73">
            <a:extLst>
              <a:ext uri="{FF2B5EF4-FFF2-40B4-BE49-F238E27FC236}">
                <a16:creationId xmlns:a16="http://schemas.microsoft.com/office/drawing/2014/main" id="{7114A05C-55FC-C3DA-3579-B070A3BC0E10}"/>
              </a:ext>
            </a:extLst>
          </p:cNvPr>
          <p:cNvSpPr txBox="1"/>
          <p:nvPr/>
        </p:nvSpPr>
        <p:spPr>
          <a:xfrm>
            <a:off x="8154540" y="8766552"/>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予測１</a:t>
            </a: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endPar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138" name="正方形/長方形 137">
            <a:extLst>
              <a:ext uri="{FF2B5EF4-FFF2-40B4-BE49-F238E27FC236}">
                <a16:creationId xmlns:a16="http://schemas.microsoft.com/office/drawing/2014/main" id="{DD1088E4-DDEB-91A9-BF25-9BE0E870C185}"/>
              </a:ext>
            </a:extLst>
          </p:cNvPr>
          <p:cNvSpPr/>
          <p:nvPr/>
        </p:nvSpPr>
        <p:spPr>
          <a:xfrm>
            <a:off x="15074350" y="4551842"/>
            <a:ext cx="1357616" cy="8408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mn-ea"/>
                <a:cs typeface="+mn-cs"/>
              </a:rPr>
              <a:t>NO</a:t>
            </a:r>
            <a:r>
              <a:rPr kumimoji="1" lang="ja-JP" altLang="en-US" sz="2800" b="0" i="0" u="none" strike="noStrike" kern="1200" cap="none" spc="0" normalizeH="0" baseline="0" noProof="0" dirty="0">
                <a:ln>
                  <a:noFill/>
                </a:ln>
                <a:solidFill>
                  <a:prstClr val="white"/>
                </a:solidFill>
                <a:effectLst/>
                <a:uLnTx/>
                <a:uFillTx/>
                <a:latin typeface="+mn-ea"/>
                <a:cs typeface="+mn-cs"/>
              </a:rPr>
              <a:t>ｘ</a:t>
            </a:r>
          </a:p>
        </p:txBody>
      </p:sp>
      <p:sp>
        <p:nvSpPr>
          <p:cNvPr id="142" name="テキスト ボックス 141">
            <a:extLst>
              <a:ext uri="{FF2B5EF4-FFF2-40B4-BE49-F238E27FC236}">
                <a16:creationId xmlns:a16="http://schemas.microsoft.com/office/drawing/2014/main" id="{AC2996CD-FC47-11E8-079E-A4B86873C44C}"/>
              </a:ext>
            </a:extLst>
          </p:cNvPr>
          <p:cNvSpPr txBox="1"/>
          <p:nvPr/>
        </p:nvSpPr>
        <p:spPr>
          <a:xfrm>
            <a:off x="15392400" y="3964028"/>
            <a:ext cx="90120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b="0" i="0" u="none" strike="noStrike" kern="1200" cap="none" spc="0" normalizeH="0" baseline="0" noProof="0" dirty="0">
                <a:ln>
                  <a:noFill/>
                </a:ln>
                <a:solidFill>
                  <a:prstClr val="black"/>
                </a:solidFill>
                <a:effectLst/>
                <a:uLnTx/>
                <a:uFillTx/>
                <a:latin typeface="+mn-ea"/>
                <a:cs typeface="+mn-cs"/>
              </a:rPr>
              <a:t>(final)</a:t>
            </a:r>
            <a:endParaRPr kumimoji="1" lang="ja-JP" altLang="en-US" sz="2400" b="0" i="0" u="none" strike="noStrike" kern="1200" cap="none" spc="0" normalizeH="0" baseline="0" noProof="0" dirty="0">
              <a:ln>
                <a:noFill/>
              </a:ln>
              <a:solidFill>
                <a:prstClr val="black"/>
              </a:solidFill>
              <a:effectLst/>
              <a:uLnTx/>
              <a:uFillTx/>
              <a:latin typeface="+mn-ea"/>
              <a:cs typeface="+mn-cs"/>
            </a:endParaRPr>
          </a:p>
        </p:txBody>
      </p:sp>
      <p:cxnSp>
        <p:nvCxnSpPr>
          <p:cNvPr id="156" name="コネクタ: カギ線 155">
            <a:extLst>
              <a:ext uri="{FF2B5EF4-FFF2-40B4-BE49-F238E27FC236}">
                <a16:creationId xmlns:a16="http://schemas.microsoft.com/office/drawing/2014/main" id="{5980EC70-B968-6511-2343-C7A06390852A}"/>
              </a:ext>
            </a:extLst>
          </p:cNvPr>
          <p:cNvCxnSpPr>
            <a:cxnSpLocks/>
            <a:stCxn id="30" idx="2"/>
            <a:endCxn id="180" idx="2"/>
          </p:cNvCxnSpPr>
          <p:nvPr/>
        </p:nvCxnSpPr>
        <p:spPr>
          <a:xfrm rot="5400000" flipH="1" flipV="1">
            <a:off x="5577153" y="936463"/>
            <a:ext cx="3799256" cy="12021237"/>
          </a:xfrm>
          <a:prstGeom prst="bentConnector4">
            <a:avLst>
              <a:gd name="adj1" fmla="val -6017"/>
              <a:gd name="adj2" fmla="val 63360"/>
            </a:avLst>
          </a:prstGeom>
          <a:ln w="28575">
            <a:tailEnd type="triangle"/>
          </a:ln>
        </p:spPr>
        <p:style>
          <a:lnRef idx="1">
            <a:schemeClr val="accent3"/>
          </a:lnRef>
          <a:fillRef idx="0">
            <a:schemeClr val="accent3"/>
          </a:fillRef>
          <a:effectRef idx="0">
            <a:schemeClr val="accent3"/>
          </a:effectRef>
          <a:fontRef idx="minor">
            <a:schemeClr val="tx1"/>
          </a:fontRef>
        </p:style>
      </p:cxnSp>
      <p:cxnSp>
        <p:nvCxnSpPr>
          <p:cNvPr id="159" name="コネクタ: カギ線 158">
            <a:extLst>
              <a:ext uri="{FF2B5EF4-FFF2-40B4-BE49-F238E27FC236}">
                <a16:creationId xmlns:a16="http://schemas.microsoft.com/office/drawing/2014/main" id="{A1A92338-8C63-D5EF-D88C-50C8ABA5879E}"/>
              </a:ext>
            </a:extLst>
          </p:cNvPr>
          <p:cNvCxnSpPr>
            <a:cxnSpLocks/>
            <a:stCxn id="27" idx="3"/>
            <a:endCxn id="180" idx="2"/>
          </p:cNvCxnSpPr>
          <p:nvPr/>
        </p:nvCxnSpPr>
        <p:spPr>
          <a:xfrm flipV="1">
            <a:off x="9346586" y="5047454"/>
            <a:ext cx="4140814" cy="4537716"/>
          </a:xfrm>
          <a:prstGeom prst="bentConnector3">
            <a:avLst>
              <a:gd name="adj1" fmla="val 3043"/>
            </a:avLst>
          </a:prstGeom>
          <a:ln w="28575">
            <a:tailEnd type="triangle"/>
          </a:ln>
        </p:spPr>
        <p:style>
          <a:lnRef idx="1">
            <a:schemeClr val="accent3"/>
          </a:lnRef>
          <a:fillRef idx="0">
            <a:schemeClr val="accent3"/>
          </a:fillRef>
          <a:effectRef idx="0">
            <a:schemeClr val="accent3"/>
          </a:effectRef>
          <a:fontRef idx="minor">
            <a:schemeClr val="tx1"/>
          </a:fontRef>
        </p:style>
      </p:cxnSp>
      <p:cxnSp>
        <p:nvCxnSpPr>
          <p:cNvPr id="162" name="コネクタ: カギ線 161">
            <a:extLst>
              <a:ext uri="{FF2B5EF4-FFF2-40B4-BE49-F238E27FC236}">
                <a16:creationId xmlns:a16="http://schemas.microsoft.com/office/drawing/2014/main" id="{72A8A124-4C47-5AA8-2757-1D159C56C658}"/>
              </a:ext>
            </a:extLst>
          </p:cNvPr>
          <p:cNvCxnSpPr>
            <a:cxnSpLocks/>
            <a:stCxn id="26" idx="3"/>
            <a:endCxn id="180" idx="2"/>
          </p:cNvCxnSpPr>
          <p:nvPr/>
        </p:nvCxnSpPr>
        <p:spPr>
          <a:xfrm flipV="1">
            <a:off x="8558039" y="5047454"/>
            <a:ext cx="4929361" cy="586018"/>
          </a:xfrm>
          <a:prstGeom prst="bentConnector3">
            <a:avLst>
              <a:gd name="adj1" fmla="val 50000"/>
            </a:avLst>
          </a:prstGeom>
          <a:ln w="28575">
            <a:tailEnd type="triangle"/>
          </a:ln>
        </p:spPr>
        <p:style>
          <a:lnRef idx="1">
            <a:schemeClr val="accent3"/>
          </a:lnRef>
          <a:fillRef idx="0">
            <a:schemeClr val="accent3"/>
          </a:fillRef>
          <a:effectRef idx="0">
            <a:schemeClr val="accent3"/>
          </a:effectRef>
          <a:fontRef idx="minor">
            <a:schemeClr val="tx1"/>
          </a:fontRef>
        </p:style>
      </p:cxnSp>
      <p:pic>
        <p:nvPicPr>
          <p:cNvPr id="180" name="Picture 3">
            <a:extLst>
              <a:ext uri="{FF2B5EF4-FFF2-40B4-BE49-F238E27FC236}">
                <a16:creationId xmlns:a16="http://schemas.microsoft.com/office/drawing/2014/main" id="{F212C98A-462B-8EFF-4447-0F36924CCD3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3887800" y="4307317"/>
            <a:ext cx="679474" cy="1480274"/>
          </a:xfrm>
          <a:prstGeom prst="rect">
            <a:avLst/>
          </a:prstGeom>
        </p:spPr>
      </p:pic>
      <p:sp>
        <p:nvSpPr>
          <p:cNvPr id="233" name="正方形/長方形 232">
            <a:extLst>
              <a:ext uri="{FF2B5EF4-FFF2-40B4-BE49-F238E27FC236}">
                <a16:creationId xmlns:a16="http://schemas.microsoft.com/office/drawing/2014/main" id="{191BB409-D401-2BF5-2D37-F85B661DC1CE}"/>
              </a:ext>
            </a:extLst>
          </p:cNvPr>
          <p:cNvSpPr/>
          <p:nvPr/>
        </p:nvSpPr>
        <p:spPr>
          <a:xfrm>
            <a:off x="11107701" y="788757"/>
            <a:ext cx="3859973" cy="226437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NOx(</a:t>
            </a: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予測</a:t>
            </a:r>
            <a:r>
              <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1)</a:t>
            </a: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a:t>
            </a:r>
            <a:r>
              <a:rPr kumimoji="1" lang="en-US" altLang="ja-JP" sz="2400" b="0" i="0" u="none" strike="noStrike" kern="1200" cap="none" spc="0" normalizeH="0" baseline="0" noProof="0" dirty="0" err="1">
                <a:ln>
                  <a:noFill/>
                </a:ln>
                <a:solidFill>
                  <a:srgbClr val="FF0000"/>
                </a:solidFill>
                <a:effectLst/>
                <a:uLnTx/>
                <a:uFillTx/>
                <a:latin typeface="Calibri"/>
                <a:ea typeface="ＭＳ Ｐゴシック" panose="020B0600070205080204" pitchFamily="50" charset="-128"/>
                <a:cs typeface="+mn-cs"/>
              </a:rPr>
              <a:t>Nox</a:t>
            </a:r>
            <a:r>
              <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(final)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ログ特徴量、</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移動平均、</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3</a:t>
            </a: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時間と</a:t>
            </a:r>
            <a:r>
              <a:rPr kumimoji="1" lang="en-US" altLang="ja-JP" sz="2400" dirty="0">
                <a:solidFill>
                  <a:srgbClr val="FF0000"/>
                </a:solidFill>
                <a:latin typeface="Calibri"/>
                <a:ea typeface="ＭＳ Ｐゴシック" panose="020B0600070205080204" pitchFamily="50" charset="-128"/>
              </a:rPr>
              <a:t>10</a:t>
            </a:r>
            <a:r>
              <a:rPr kumimoji="1" lang="ja-JP" altLang="en-US" sz="2400" dirty="0">
                <a:solidFill>
                  <a:srgbClr val="FF0000"/>
                </a:solidFill>
                <a:latin typeface="Calibri"/>
                <a:ea typeface="ＭＳ Ｐゴシック" panose="020B0600070205080204" pitchFamily="50" charset="-128"/>
              </a:rPr>
              <a:t>日間における</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最大値、最小値など</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の加工特徴量</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p:txBody>
      </p:sp>
      <p:cxnSp>
        <p:nvCxnSpPr>
          <p:cNvPr id="5" name="コネクタ: カギ線 4">
            <a:extLst>
              <a:ext uri="{FF2B5EF4-FFF2-40B4-BE49-F238E27FC236}">
                <a16:creationId xmlns:a16="http://schemas.microsoft.com/office/drawing/2014/main" id="{BF41757E-2BD5-C788-92B5-AFDC21C49F57}"/>
              </a:ext>
            </a:extLst>
          </p:cNvPr>
          <p:cNvCxnSpPr>
            <a:cxnSpLocks/>
            <a:stCxn id="28" idx="0"/>
            <a:endCxn id="180" idx="2"/>
          </p:cNvCxnSpPr>
          <p:nvPr/>
        </p:nvCxnSpPr>
        <p:spPr>
          <a:xfrm rot="16200000" flipH="1">
            <a:off x="10163979" y="1724034"/>
            <a:ext cx="1460568" cy="5186273"/>
          </a:xfrm>
          <a:prstGeom prst="bentConnector4">
            <a:avLst>
              <a:gd name="adj1" fmla="val -15651"/>
              <a:gd name="adj2" fmla="val 59669"/>
            </a:avLst>
          </a:prstGeom>
          <a:ln w="28575">
            <a:tailEnd type="triangle"/>
          </a:ln>
        </p:spPr>
        <p:style>
          <a:lnRef idx="1">
            <a:schemeClr val="accent3"/>
          </a:lnRef>
          <a:fillRef idx="0">
            <a:schemeClr val="accent3"/>
          </a:fillRef>
          <a:effectRef idx="0">
            <a:schemeClr val="accent3"/>
          </a:effectRef>
          <a:fontRef idx="minor">
            <a:schemeClr val="tx1"/>
          </a:fontRef>
        </p:style>
      </p:cxnSp>
      <p:sp>
        <p:nvSpPr>
          <p:cNvPr id="3" name="テキスト ボックス 2">
            <a:extLst>
              <a:ext uri="{FF2B5EF4-FFF2-40B4-BE49-F238E27FC236}">
                <a16:creationId xmlns:a16="http://schemas.microsoft.com/office/drawing/2014/main" id="{9A7327EA-B4AD-F53A-74E5-A8858381C5D3}"/>
              </a:ext>
            </a:extLst>
          </p:cNvPr>
          <p:cNvSpPr txBox="1"/>
          <p:nvPr/>
        </p:nvSpPr>
        <p:spPr>
          <a:xfrm>
            <a:off x="14821433" y="5821877"/>
            <a:ext cx="3140603" cy="954107"/>
          </a:xfrm>
          <a:prstGeom prst="rect">
            <a:avLst/>
          </a:prstGeom>
          <a:noFill/>
          <a:ln>
            <a:solidFill>
              <a:schemeClr val="tx1"/>
            </a:solidFill>
          </a:ln>
        </p:spPr>
        <p:txBody>
          <a:bodyPr wrap="none" rtlCol="0">
            <a:spAutoFit/>
          </a:bodyPr>
          <a:lstStyle/>
          <a:p>
            <a:r>
              <a:rPr kumimoji="1" lang="en-US" altLang="ja-JP" sz="2800" dirty="0">
                <a:latin typeface="+mn-ea"/>
              </a:rPr>
              <a:t>Model:</a:t>
            </a:r>
          </a:p>
          <a:p>
            <a:r>
              <a:rPr kumimoji="1" lang="en-US" altLang="ja-JP" sz="2800" dirty="0" err="1">
                <a:latin typeface="+mn-ea"/>
              </a:rPr>
              <a:t>extratreesregressor</a:t>
            </a:r>
            <a:endParaRPr kumimoji="1" lang="ja-JP" altLang="en-US" sz="2800" dirty="0">
              <a:latin typeface="+mn-ea"/>
            </a:endParaRPr>
          </a:p>
        </p:txBody>
      </p:sp>
      <p:sp>
        <p:nvSpPr>
          <p:cNvPr id="4" name="テキスト ボックス 3">
            <a:extLst>
              <a:ext uri="{FF2B5EF4-FFF2-40B4-BE49-F238E27FC236}">
                <a16:creationId xmlns:a16="http://schemas.microsoft.com/office/drawing/2014/main" id="{F7972527-1D61-688A-0EAE-E0D4FDDBBA39}"/>
              </a:ext>
            </a:extLst>
          </p:cNvPr>
          <p:cNvSpPr txBox="1"/>
          <p:nvPr/>
        </p:nvSpPr>
        <p:spPr>
          <a:xfrm>
            <a:off x="5861124" y="6127688"/>
            <a:ext cx="2708220" cy="954107"/>
          </a:xfrm>
          <a:prstGeom prst="rect">
            <a:avLst/>
          </a:prstGeom>
          <a:noFill/>
          <a:ln>
            <a:solidFill>
              <a:schemeClr val="tx1"/>
            </a:solidFill>
          </a:ln>
        </p:spPr>
        <p:txBody>
          <a:bodyPr wrap="square" rtlCol="0">
            <a:spAutoFit/>
          </a:bodyPr>
          <a:lstStyle/>
          <a:p>
            <a:r>
              <a:rPr kumimoji="1" lang="en-US" altLang="ja-JP" sz="2800" dirty="0">
                <a:latin typeface="+mn-ea"/>
              </a:rPr>
              <a:t>Model:</a:t>
            </a:r>
          </a:p>
          <a:p>
            <a:r>
              <a:rPr kumimoji="1" lang="en-US" altLang="ja-JP" sz="2800" dirty="0" err="1">
                <a:latin typeface="+mn-ea"/>
              </a:rPr>
              <a:t>Lightgbm</a:t>
            </a:r>
            <a:r>
              <a:rPr kumimoji="1" lang="en-US" altLang="ja-JP" sz="2800" dirty="0">
                <a:latin typeface="+mn-ea"/>
              </a:rPr>
              <a:t> </a:t>
            </a:r>
            <a:r>
              <a:rPr kumimoji="1" lang="en-US" altLang="ja-JP" sz="2800" dirty="0" err="1">
                <a:latin typeface="+mn-ea"/>
              </a:rPr>
              <a:t>optuna</a:t>
            </a:r>
            <a:endParaRPr kumimoji="1" lang="ja-JP" altLang="en-US" sz="2800" dirty="0">
              <a:latin typeface="+mn-ea"/>
            </a:endParaRPr>
          </a:p>
        </p:txBody>
      </p:sp>
      <p:sp>
        <p:nvSpPr>
          <p:cNvPr id="6" name="テキスト ボックス 5">
            <a:extLst>
              <a:ext uri="{FF2B5EF4-FFF2-40B4-BE49-F238E27FC236}">
                <a16:creationId xmlns:a16="http://schemas.microsoft.com/office/drawing/2014/main" id="{808D304A-8F3E-C244-D3A9-C2A0D0291DA3}"/>
              </a:ext>
            </a:extLst>
          </p:cNvPr>
          <p:cNvSpPr txBox="1"/>
          <p:nvPr/>
        </p:nvSpPr>
        <p:spPr>
          <a:xfrm>
            <a:off x="5610097" y="1769286"/>
            <a:ext cx="3354606" cy="954107"/>
          </a:xfrm>
          <a:prstGeom prst="rect">
            <a:avLst/>
          </a:prstGeom>
          <a:noFill/>
          <a:ln>
            <a:solidFill>
              <a:schemeClr val="tx1"/>
            </a:solidFill>
          </a:ln>
        </p:spPr>
        <p:txBody>
          <a:bodyPr wrap="square" rtlCol="0">
            <a:spAutoFit/>
          </a:bodyPr>
          <a:lstStyle/>
          <a:p>
            <a:r>
              <a:rPr kumimoji="1" lang="en-US" altLang="ja-JP" sz="2800" dirty="0">
                <a:latin typeface="+mn-ea"/>
              </a:rPr>
              <a:t>Model:</a:t>
            </a:r>
          </a:p>
          <a:p>
            <a:r>
              <a:rPr kumimoji="1" lang="en-US" altLang="ja-JP" sz="2800" dirty="0" err="1">
                <a:latin typeface="+mn-ea"/>
              </a:rPr>
              <a:t>extratreesregressor</a:t>
            </a:r>
            <a:endParaRPr kumimoji="1" lang="ja-JP" altLang="en-US" sz="2800" dirty="0">
              <a:latin typeface="+mn-ea"/>
            </a:endParaRPr>
          </a:p>
        </p:txBody>
      </p:sp>
      <p:sp>
        <p:nvSpPr>
          <p:cNvPr id="7" name="テキスト ボックス 6">
            <a:extLst>
              <a:ext uri="{FF2B5EF4-FFF2-40B4-BE49-F238E27FC236}">
                <a16:creationId xmlns:a16="http://schemas.microsoft.com/office/drawing/2014/main" id="{A3F42A4C-7266-EE04-0EF6-42AF437EF9E0}"/>
              </a:ext>
            </a:extLst>
          </p:cNvPr>
          <p:cNvSpPr txBox="1"/>
          <p:nvPr/>
        </p:nvSpPr>
        <p:spPr>
          <a:xfrm>
            <a:off x="9904520" y="8951218"/>
            <a:ext cx="2708220" cy="954107"/>
          </a:xfrm>
          <a:prstGeom prst="rect">
            <a:avLst/>
          </a:prstGeom>
          <a:noFill/>
          <a:ln>
            <a:solidFill>
              <a:schemeClr val="tx1"/>
            </a:solidFill>
          </a:ln>
        </p:spPr>
        <p:txBody>
          <a:bodyPr wrap="square" rtlCol="0">
            <a:spAutoFit/>
          </a:bodyPr>
          <a:lstStyle/>
          <a:p>
            <a:r>
              <a:rPr kumimoji="1" lang="en-US" altLang="ja-JP" sz="2800" dirty="0">
                <a:latin typeface="+mn-ea"/>
              </a:rPr>
              <a:t>Model:</a:t>
            </a:r>
          </a:p>
          <a:p>
            <a:r>
              <a:rPr kumimoji="1" lang="en-US" altLang="ja-JP" sz="2800" dirty="0" err="1">
                <a:latin typeface="+mn-ea"/>
              </a:rPr>
              <a:t>randomforest</a:t>
            </a:r>
            <a:endParaRPr kumimoji="1" lang="ja-JP" altLang="en-US" sz="2800" dirty="0">
              <a:latin typeface="+mn-ea"/>
            </a:endParaRPr>
          </a:p>
        </p:txBody>
      </p:sp>
    </p:spTree>
    <p:extLst>
      <p:ext uri="{BB962C8B-B14F-4D97-AF65-F5344CB8AC3E}">
        <p14:creationId xmlns:p14="http://schemas.microsoft.com/office/powerpoint/2010/main" val="31279554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593816" y="341383"/>
            <a:ext cx="7557591" cy="824328"/>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Calibri"/>
                <a:ea typeface="筑紫明朝"/>
                <a:cs typeface="+mn-cs"/>
              </a:rPr>
              <a:t>モデル構成</a:t>
            </a:r>
            <a:r>
              <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rPr>
              <a:t>(CO)</a:t>
            </a:r>
          </a:p>
        </p:txBody>
      </p:sp>
      <p:pic>
        <p:nvPicPr>
          <p:cNvPr id="24" name="Picture 3">
            <a:extLst>
              <a:ext uri="{FF2B5EF4-FFF2-40B4-BE49-F238E27FC236}">
                <a16:creationId xmlns:a16="http://schemas.microsoft.com/office/drawing/2014/main" id="{30EDEB19-458E-DD29-A0F7-ECFE2AF60F8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8162156" y="9176081"/>
            <a:ext cx="554259" cy="554259"/>
          </a:xfrm>
          <a:prstGeom prst="rect">
            <a:avLst/>
          </a:prstGeom>
        </p:spPr>
      </p:pic>
      <p:pic>
        <p:nvPicPr>
          <p:cNvPr id="25" name="Picture 3">
            <a:extLst>
              <a:ext uri="{FF2B5EF4-FFF2-40B4-BE49-F238E27FC236}">
                <a16:creationId xmlns:a16="http://schemas.microsoft.com/office/drawing/2014/main" id="{3AE7F7A0-E1AC-C1D0-DB24-0C883A7F2B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8557587" y="5419194"/>
            <a:ext cx="586413" cy="586413"/>
          </a:xfrm>
          <a:prstGeom prst="rect">
            <a:avLst/>
          </a:prstGeom>
        </p:spPr>
      </p:pic>
      <p:sp>
        <p:nvSpPr>
          <p:cNvPr id="26" name="正方形/長方形 25">
            <a:extLst>
              <a:ext uri="{FF2B5EF4-FFF2-40B4-BE49-F238E27FC236}">
                <a16:creationId xmlns:a16="http://schemas.microsoft.com/office/drawing/2014/main" id="{E19B510A-E7FB-1C38-5203-E98AFB53E21E}"/>
              </a:ext>
            </a:extLst>
          </p:cNvPr>
          <p:cNvSpPr/>
          <p:nvPr/>
        </p:nvSpPr>
        <p:spPr>
          <a:xfrm>
            <a:off x="9214016" y="5323010"/>
            <a:ext cx="1101731" cy="6643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CO</a:t>
            </a:r>
            <a:endParaRPr kumimoji="1" lang="ja-JP" altLang="en-US"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p:txBody>
      </p:sp>
      <p:sp>
        <p:nvSpPr>
          <p:cNvPr id="27" name="正方形/長方形 26">
            <a:extLst>
              <a:ext uri="{FF2B5EF4-FFF2-40B4-BE49-F238E27FC236}">
                <a16:creationId xmlns:a16="http://schemas.microsoft.com/office/drawing/2014/main" id="{97173EB7-9645-B53E-F51F-02E8B666DC24}"/>
              </a:ext>
            </a:extLst>
          </p:cNvPr>
          <p:cNvSpPr/>
          <p:nvPr/>
        </p:nvSpPr>
        <p:spPr>
          <a:xfrm>
            <a:off x="8802898" y="9103753"/>
            <a:ext cx="1554484" cy="7208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ベンゼン</a:t>
            </a:r>
          </a:p>
        </p:txBody>
      </p:sp>
      <p:sp>
        <p:nvSpPr>
          <p:cNvPr id="28" name="正方形/長方形 27">
            <a:extLst>
              <a:ext uri="{FF2B5EF4-FFF2-40B4-BE49-F238E27FC236}">
                <a16:creationId xmlns:a16="http://schemas.microsoft.com/office/drawing/2014/main" id="{C188890A-235E-9E09-5B8D-997C7E3809B2}"/>
              </a:ext>
            </a:extLst>
          </p:cNvPr>
          <p:cNvSpPr/>
          <p:nvPr/>
        </p:nvSpPr>
        <p:spPr>
          <a:xfrm>
            <a:off x="9144000" y="2438204"/>
            <a:ext cx="1204983" cy="6593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No</a:t>
            </a:r>
            <a:r>
              <a:rPr kumimoji="1" lang="ja-JP" altLang="en-US"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ｘ</a:t>
            </a:r>
          </a:p>
        </p:txBody>
      </p:sp>
      <p:sp>
        <p:nvSpPr>
          <p:cNvPr id="30" name="テキスト ボックス 29">
            <a:extLst>
              <a:ext uri="{FF2B5EF4-FFF2-40B4-BE49-F238E27FC236}">
                <a16:creationId xmlns:a16="http://schemas.microsoft.com/office/drawing/2014/main" id="{9E4F1DB2-EF1E-1D89-5226-1514510CBC38}"/>
              </a:ext>
            </a:extLst>
          </p:cNvPr>
          <p:cNvSpPr txBox="1"/>
          <p:nvPr/>
        </p:nvSpPr>
        <p:spPr>
          <a:xfrm>
            <a:off x="1" y="4944817"/>
            <a:ext cx="2582440" cy="3970318"/>
          </a:xfrm>
          <a:prstGeom prst="rect">
            <a:avLst/>
          </a:prstGeom>
          <a:no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元データ特徴量</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・温度</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・相対湿度</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・絶対湿度</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・センサー１</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・センサー２</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・センサー３</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a:t>
            </a:r>
            <a:r>
              <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4</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a:t>
            </a:r>
            <a:r>
              <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5</a:t>
            </a:r>
            <a:endPar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cxnSp>
        <p:nvCxnSpPr>
          <p:cNvPr id="33" name="コネクタ: カギ線 32">
            <a:extLst>
              <a:ext uri="{FF2B5EF4-FFF2-40B4-BE49-F238E27FC236}">
                <a16:creationId xmlns:a16="http://schemas.microsoft.com/office/drawing/2014/main" id="{4FB4D347-655F-EEB6-4B66-05F228F99AD3}"/>
              </a:ext>
            </a:extLst>
          </p:cNvPr>
          <p:cNvCxnSpPr>
            <a:cxnSpLocks/>
            <a:endCxn id="40" idx="2"/>
          </p:cNvCxnSpPr>
          <p:nvPr/>
        </p:nvCxnSpPr>
        <p:spPr>
          <a:xfrm flipV="1">
            <a:off x="2675515" y="2767880"/>
            <a:ext cx="5934783" cy="3946651"/>
          </a:xfrm>
          <a:prstGeom prst="bentConnector3">
            <a:avLst>
              <a:gd name="adj1" fmla="val 50000"/>
            </a:avLst>
          </a:prstGeom>
          <a:ln w="28575">
            <a:tailEnd type="triangle"/>
          </a:ln>
        </p:spPr>
        <p:style>
          <a:lnRef idx="1">
            <a:schemeClr val="accent3"/>
          </a:lnRef>
          <a:fillRef idx="0">
            <a:schemeClr val="accent3"/>
          </a:fillRef>
          <a:effectRef idx="0">
            <a:schemeClr val="accent3"/>
          </a:effectRef>
          <a:fontRef idx="minor">
            <a:schemeClr val="tx1"/>
          </a:fontRef>
        </p:style>
      </p:cxnSp>
      <p:cxnSp>
        <p:nvCxnSpPr>
          <p:cNvPr id="36" name="コネクタ: カギ線 35">
            <a:extLst>
              <a:ext uri="{FF2B5EF4-FFF2-40B4-BE49-F238E27FC236}">
                <a16:creationId xmlns:a16="http://schemas.microsoft.com/office/drawing/2014/main" id="{0F0C602B-0576-0085-56C4-5CE5EB26932D}"/>
              </a:ext>
            </a:extLst>
          </p:cNvPr>
          <p:cNvCxnSpPr>
            <a:cxnSpLocks/>
            <a:stCxn id="30" idx="3"/>
            <a:endCxn id="25" idx="2"/>
          </p:cNvCxnSpPr>
          <p:nvPr/>
        </p:nvCxnSpPr>
        <p:spPr>
          <a:xfrm flipV="1">
            <a:off x="2582441" y="5712401"/>
            <a:ext cx="5975146" cy="1217575"/>
          </a:xfrm>
          <a:prstGeom prst="bentConnector3">
            <a:avLst>
              <a:gd name="adj1" fmla="val 50000"/>
            </a:avLst>
          </a:prstGeom>
          <a:ln w="28575">
            <a:tailEnd type="triangle"/>
          </a:ln>
        </p:spPr>
        <p:style>
          <a:lnRef idx="1">
            <a:schemeClr val="accent6"/>
          </a:lnRef>
          <a:fillRef idx="0">
            <a:schemeClr val="accent6"/>
          </a:fillRef>
          <a:effectRef idx="0">
            <a:schemeClr val="accent6"/>
          </a:effectRef>
          <a:fontRef idx="minor">
            <a:schemeClr val="tx1"/>
          </a:fontRef>
        </p:style>
      </p:cxnSp>
      <p:pic>
        <p:nvPicPr>
          <p:cNvPr id="40" name="Picture 3">
            <a:extLst>
              <a:ext uri="{FF2B5EF4-FFF2-40B4-BE49-F238E27FC236}">
                <a16:creationId xmlns:a16="http://schemas.microsoft.com/office/drawing/2014/main" id="{F28B486B-1F85-66F5-AA9B-BC2E92C96D1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8610298" y="2500691"/>
            <a:ext cx="534377" cy="534377"/>
          </a:xfrm>
          <a:prstGeom prst="rect">
            <a:avLst/>
          </a:prstGeom>
        </p:spPr>
      </p:pic>
      <p:cxnSp>
        <p:nvCxnSpPr>
          <p:cNvPr id="44" name="コネクタ: カギ線 43">
            <a:extLst>
              <a:ext uri="{FF2B5EF4-FFF2-40B4-BE49-F238E27FC236}">
                <a16:creationId xmlns:a16="http://schemas.microsoft.com/office/drawing/2014/main" id="{2DCDEABD-07F6-21E6-F19A-40EFC8D65852}"/>
              </a:ext>
            </a:extLst>
          </p:cNvPr>
          <p:cNvCxnSpPr>
            <a:cxnSpLocks/>
            <a:stCxn id="16" idx="3"/>
            <a:endCxn id="25" idx="2"/>
          </p:cNvCxnSpPr>
          <p:nvPr/>
        </p:nvCxnSpPr>
        <p:spPr>
          <a:xfrm>
            <a:off x="3889104" y="3222223"/>
            <a:ext cx="4668483" cy="2490178"/>
          </a:xfrm>
          <a:prstGeom prst="bentConnector3">
            <a:avLst>
              <a:gd name="adj1" fmla="val 50000"/>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64" name="コネクタ: カギ線 63">
            <a:extLst>
              <a:ext uri="{FF2B5EF4-FFF2-40B4-BE49-F238E27FC236}">
                <a16:creationId xmlns:a16="http://schemas.microsoft.com/office/drawing/2014/main" id="{CEBC81FC-A005-50E3-45DA-BE5B4AA75C08}"/>
              </a:ext>
            </a:extLst>
          </p:cNvPr>
          <p:cNvCxnSpPr>
            <a:cxnSpLocks/>
            <a:stCxn id="30" idx="3"/>
            <a:endCxn id="24" idx="2"/>
          </p:cNvCxnSpPr>
          <p:nvPr/>
        </p:nvCxnSpPr>
        <p:spPr>
          <a:xfrm>
            <a:off x="2582441" y="6929976"/>
            <a:ext cx="5579715" cy="2523235"/>
          </a:xfrm>
          <a:prstGeom prst="bentConnector3">
            <a:avLst>
              <a:gd name="adj1" fmla="val 50000"/>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68" name="コネクタ: カギ線 67">
            <a:extLst>
              <a:ext uri="{FF2B5EF4-FFF2-40B4-BE49-F238E27FC236}">
                <a16:creationId xmlns:a16="http://schemas.microsoft.com/office/drawing/2014/main" id="{AAEB1EAD-607C-3726-3A7E-C665B25423A0}"/>
              </a:ext>
            </a:extLst>
          </p:cNvPr>
          <p:cNvCxnSpPr>
            <a:cxnSpLocks/>
            <a:stCxn id="16" idx="0"/>
            <a:endCxn id="40" idx="2"/>
          </p:cNvCxnSpPr>
          <p:nvPr/>
        </p:nvCxnSpPr>
        <p:spPr>
          <a:xfrm rot="16200000" flipH="1">
            <a:off x="5000577" y="-841841"/>
            <a:ext cx="639605" cy="6579836"/>
          </a:xfrm>
          <a:prstGeom prst="bentConnector4">
            <a:avLst>
              <a:gd name="adj1" fmla="val -35741"/>
              <a:gd name="adj2" fmla="val 64124"/>
            </a:avLst>
          </a:prstGeom>
          <a:ln w="28575">
            <a:tailEnd type="triangle"/>
          </a:ln>
        </p:spPr>
        <p:style>
          <a:lnRef idx="1">
            <a:schemeClr val="accent3"/>
          </a:lnRef>
          <a:fillRef idx="0">
            <a:schemeClr val="accent3"/>
          </a:fillRef>
          <a:effectRef idx="0">
            <a:schemeClr val="accent3"/>
          </a:effectRef>
          <a:fontRef idx="minor">
            <a:schemeClr val="tx1"/>
          </a:fontRef>
        </p:style>
      </p:cxnSp>
      <p:sp>
        <p:nvSpPr>
          <p:cNvPr id="72" name="テキスト ボックス 71">
            <a:extLst>
              <a:ext uri="{FF2B5EF4-FFF2-40B4-BE49-F238E27FC236}">
                <a16:creationId xmlns:a16="http://schemas.microsoft.com/office/drawing/2014/main" id="{D6AE1041-6FE1-EAB1-E522-985DE9C9180D}"/>
              </a:ext>
            </a:extLst>
          </p:cNvPr>
          <p:cNvSpPr txBox="1"/>
          <p:nvPr/>
        </p:nvSpPr>
        <p:spPr>
          <a:xfrm>
            <a:off x="9412893" y="4678733"/>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予測１</a:t>
            </a: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endPar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73" name="テキスト ボックス 72">
            <a:extLst>
              <a:ext uri="{FF2B5EF4-FFF2-40B4-BE49-F238E27FC236}">
                <a16:creationId xmlns:a16="http://schemas.microsoft.com/office/drawing/2014/main" id="{E428F700-9871-CA22-F4B1-BFBA248E0E66}"/>
              </a:ext>
            </a:extLst>
          </p:cNvPr>
          <p:cNvSpPr txBox="1"/>
          <p:nvPr/>
        </p:nvSpPr>
        <p:spPr>
          <a:xfrm>
            <a:off x="9434013" y="1910229"/>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予測１</a:t>
            </a: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endPar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74" name="テキスト ボックス 73">
            <a:extLst>
              <a:ext uri="{FF2B5EF4-FFF2-40B4-BE49-F238E27FC236}">
                <a16:creationId xmlns:a16="http://schemas.microsoft.com/office/drawing/2014/main" id="{7114A05C-55FC-C3DA-3579-B070A3BC0E10}"/>
              </a:ext>
            </a:extLst>
          </p:cNvPr>
          <p:cNvSpPr txBox="1"/>
          <p:nvPr/>
        </p:nvSpPr>
        <p:spPr>
          <a:xfrm>
            <a:off x="9017462" y="8338953"/>
            <a:ext cx="94448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予測１</a:t>
            </a:r>
            <a:r>
              <a:rPr kumimoji="1" lang="en-US" altLang="ja-JP"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endParaRPr kumimoji="1" lang="ja-JP" altLang="en-US" sz="1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139" name="正方形/長方形 138">
            <a:extLst>
              <a:ext uri="{FF2B5EF4-FFF2-40B4-BE49-F238E27FC236}">
                <a16:creationId xmlns:a16="http://schemas.microsoft.com/office/drawing/2014/main" id="{68B10CE4-4F34-C9EA-885B-513B0652DD1E}"/>
              </a:ext>
            </a:extLst>
          </p:cNvPr>
          <p:cNvSpPr/>
          <p:nvPr/>
        </p:nvSpPr>
        <p:spPr>
          <a:xfrm>
            <a:off x="14694914" y="5702842"/>
            <a:ext cx="1295400" cy="854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CO</a:t>
            </a:r>
            <a:endParaRPr kumimoji="1" lang="ja-JP" altLang="en-US"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endParaRPr>
          </a:p>
        </p:txBody>
      </p:sp>
      <p:sp>
        <p:nvSpPr>
          <p:cNvPr id="143" name="テキスト ボックス 142">
            <a:extLst>
              <a:ext uri="{FF2B5EF4-FFF2-40B4-BE49-F238E27FC236}">
                <a16:creationId xmlns:a16="http://schemas.microsoft.com/office/drawing/2014/main" id="{8A8C4FB8-891D-C407-26CC-BB4BDAA06843}"/>
              </a:ext>
            </a:extLst>
          </p:cNvPr>
          <p:cNvSpPr txBox="1"/>
          <p:nvPr/>
        </p:nvSpPr>
        <p:spPr>
          <a:xfrm>
            <a:off x="14835732" y="5207137"/>
            <a:ext cx="915635"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dirty="0">
                <a:solidFill>
                  <a:prstClr val="black"/>
                </a:solidFill>
                <a:latin typeface="Calibri"/>
                <a:ea typeface="ＭＳ Ｐゴシック" panose="020B0600070205080204" pitchFamily="50" charset="-128"/>
              </a:rPr>
              <a:t>(</a:t>
            </a:r>
            <a:r>
              <a:rPr kumimoji="1" lang="en-US" altLang="ja-JP"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final)</a:t>
            </a:r>
            <a:endParaRPr kumimoji="1" lang="ja-JP" altLang="en-US" sz="24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cxnSp>
        <p:nvCxnSpPr>
          <p:cNvPr id="150" name="コネクタ: カギ線 149">
            <a:extLst>
              <a:ext uri="{FF2B5EF4-FFF2-40B4-BE49-F238E27FC236}">
                <a16:creationId xmlns:a16="http://schemas.microsoft.com/office/drawing/2014/main" id="{07B6EFE2-275B-FE20-5897-99142EAC68F0}"/>
              </a:ext>
            </a:extLst>
          </p:cNvPr>
          <p:cNvCxnSpPr>
            <a:cxnSpLocks/>
            <a:stCxn id="30" idx="3"/>
            <a:endCxn id="172" idx="2"/>
          </p:cNvCxnSpPr>
          <p:nvPr/>
        </p:nvCxnSpPr>
        <p:spPr>
          <a:xfrm flipV="1">
            <a:off x="2582441" y="6095425"/>
            <a:ext cx="10523960" cy="834551"/>
          </a:xfrm>
          <a:prstGeom prst="bentConnector3">
            <a:avLst>
              <a:gd name="adj1" fmla="val 93144"/>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166" name="コネクタ: カギ線 165">
            <a:extLst>
              <a:ext uri="{FF2B5EF4-FFF2-40B4-BE49-F238E27FC236}">
                <a16:creationId xmlns:a16="http://schemas.microsoft.com/office/drawing/2014/main" id="{C001C07A-8C63-6EE0-C533-5BC2FEEA2785}"/>
              </a:ext>
            </a:extLst>
          </p:cNvPr>
          <p:cNvCxnSpPr>
            <a:cxnSpLocks/>
            <a:stCxn id="28" idx="3"/>
            <a:endCxn id="172" idx="2"/>
          </p:cNvCxnSpPr>
          <p:nvPr/>
        </p:nvCxnSpPr>
        <p:spPr>
          <a:xfrm>
            <a:off x="10348983" y="2767880"/>
            <a:ext cx="2757418" cy="3327545"/>
          </a:xfrm>
          <a:prstGeom prst="bentConnector3">
            <a:avLst>
              <a:gd name="adj1" fmla="val 50000"/>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170" name="コネクタ: カギ線 169">
            <a:extLst>
              <a:ext uri="{FF2B5EF4-FFF2-40B4-BE49-F238E27FC236}">
                <a16:creationId xmlns:a16="http://schemas.microsoft.com/office/drawing/2014/main" id="{17EB3D95-75F3-BEB7-5871-4C9D963C1617}"/>
              </a:ext>
            </a:extLst>
          </p:cNvPr>
          <p:cNvCxnSpPr>
            <a:cxnSpLocks/>
            <a:stCxn id="27" idx="3"/>
            <a:endCxn id="172" idx="2"/>
          </p:cNvCxnSpPr>
          <p:nvPr/>
        </p:nvCxnSpPr>
        <p:spPr>
          <a:xfrm flipV="1">
            <a:off x="10357382" y="6095425"/>
            <a:ext cx="2749019" cy="3368776"/>
          </a:xfrm>
          <a:prstGeom prst="bentConnector3">
            <a:avLst>
              <a:gd name="adj1" fmla="val 25531"/>
            </a:avLst>
          </a:prstGeom>
          <a:ln w="28575">
            <a:tailEnd type="triangle"/>
          </a:ln>
        </p:spPr>
        <p:style>
          <a:lnRef idx="1">
            <a:schemeClr val="accent6"/>
          </a:lnRef>
          <a:fillRef idx="0">
            <a:schemeClr val="accent6"/>
          </a:fillRef>
          <a:effectRef idx="0">
            <a:schemeClr val="accent6"/>
          </a:effectRef>
          <a:fontRef idx="minor">
            <a:schemeClr val="tx1"/>
          </a:fontRef>
        </p:style>
      </p:cxnSp>
      <p:pic>
        <p:nvPicPr>
          <p:cNvPr id="172" name="Picture 3">
            <a:extLst>
              <a:ext uri="{FF2B5EF4-FFF2-40B4-BE49-F238E27FC236}">
                <a16:creationId xmlns:a16="http://schemas.microsoft.com/office/drawing/2014/main" id="{AAD8BEB9-0E43-7ED8-E214-D4643258B3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3453809" y="5364994"/>
            <a:ext cx="766044" cy="1460861"/>
          </a:xfrm>
          <a:prstGeom prst="rect">
            <a:avLst/>
          </a:prstGeom>
        </p:spPr>
      </p:pic>
      <p:cxnSp>
        <p:nvCxnSpPr>
          <p:cNvPr id="235" name="コネクタ: カギ線 234">
            <a:extLst>
              <a:ext uri="{FF2B5EF4-FFF2-40B4-BE49-F238E27FC236}">
                <a16:creationId xmlns:a16="http://schemas.microsoft.com/office/drawing/2014/main" id="{0BCD2FB8-9487-86B4-EA6B-F083CFAD5756}"/>
              </a:ext>
            </a:extLst>
          </p:cNvPr>
          <p:cNvCxnSpPr>
            <a:cxnSpLocks/>
            <a:stCxn id="26" idx="2"/>
            <a:endCxn id="172" idx="2"/>
          </p:cNvCxnSpPr>
          <p:nvPr/>
        </p:nvCxnSpPr>
        <p:spPr>
          <a:xfrm rot="16200000" flipH="1">
            <a:off x="11381616" y="4370639"/>
            <a:ext cx="108051" cy="3341519"/>
          </a:xfrm>
          <a:prstGeom prst="bentConnector2">
            <a:avLst/>
          </a:prstGeom>
          <a:ln w="285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5" name="コネクタ: カギ線 14">
            <a:extLst>
              <a:ext uri="{FF2B5EF4-FFF2-40B4-BE49-F238E27FC236}">
                <a16:creationId xmlns:a16="http://schemas.microsoft.com/office/drawing/2014/main" id="{F5BA9294-C5F8-FDED-40E5-4C99679A3617}"/>
              </a:ext>
            </a:extLst>
          </p:cNvPr>
          <p:cNvCxnSpPr>
            <a:cxnSpLocks/>
            <a:stCxn id="26" idx="3"/>
            <a:endCxn id="172" idx="2"/>
          </p:cNvCxnSpPr>
          <p:nvPr/>
        </p:nvCxnSpPr>
        <p:spPr>
          <a:xfrm>
            <a:off x="10315747" y="5655192"/>
            <a:ext cx="2790654" cy="440233"/>
          </a:xfrm>
          <a:prstGeom prst="bentConnector3">
            <a:avLst>
              <a:gd name="adj1" fmla="val 50000"/>
            </a:avLst>
          </a:prstGeom>
          <a:ln w="28575">
            <a:tailEnd type="triangle"/>
          </a:ln>
        </p:spPr>
        <p:style>
          <a:lnRef idx="1">
            <a:schemeClr val="accent6"/>
          </a:lnRef>
          <a:fillRef idx="0">
            <a:schemeClr val="accent6"/>
          </a:fillRef>
          <a:effectRef idx="0">
            <a:schemeClr val="accent6"/>
          </a:effectRef>
          <a:fontRef idx="minor">
            <a:schemeClr val="tx1"/>
          </a:fontRef>
        </p:style>
      </p:cxnSp>
      <p:sp>
        <p:nvSpPr>
          <p:cNvPr id="16" name="正方形/長方形 15">
            <a:extLst>
              <a:ext uri="{FF2B5EF4-FFF2-40B4-BE49-F238E27FC236}">
                <a16:creationId xmlns:a16="http://schemas.microsoft.com/office/drawing/2014/main" id="{D4151F46-788F-4022-7707-C4D1EB057B42}"/>
              </a:ext>
            </a:extLst>
          </p:cNvPr>
          <p:cNvSpPr/>
          <p:nvPr/>
        </p:nvSpPr>
        <p:spPr>
          <a:xfrm>
            <a:off x="171820" y="2128275"/>
            <a:ext cx="3717284" cy="218789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温度、相対湿度、</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絶対湿度</a:t>
            </a:r>
            <a:r>
              <a:rPr kumimoji="1" lang="ja-JP" altLang="en-US" sz="2400" dirty="0">
                <a:solidFill>
                  <a:srgbClr val="FF0000"/>
                </a:solidFill>
                <a:latin typeface="Calibri"/>
                <a:ea typeface="ＭＳ Ｐゴシック" panose="020B0600070205080204" pitchFamily="50" charset="-128"/>
              </a:rPr>
              <a:t>の</a:t>
            </a: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ログ特徴量、</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移動平均、</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3</a:t>
            </a: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時間と</a:t>
            </a:r>
            <a:r>
              <a:rPr kumimoji="1" lang="en-US" altLang="ja-JP" sz="2400" dirty="0">
                <a:solidFill>
                  <a:srgbClr val="FF0000"/>
                </a:solidFill>
                <a:latin typeface="Calibri"/>
                <a:ea typeface="ＭＳ Ｐゴシック" panose="020B0600070205080204" pitchFamily="50" charset="-128"/>
              </a:rPr>
              <a:t>10</a:t>
            </a:r>
            <a:r>
              <a:rPr kumimoji="1" lang="ja-JP" altLang="en-US" sz="2400" dirty="0">
                <a:solidFill>
                  <a:srgbClr val="FF0000"/>
                </a:solidFill>
                <a:latin typeface="Calibri"/>
                <a:ea typeface="ＭＳ Ｐゴシック" panose="020B0600070205080204" pitchFamily="50" charset="-128"/>
              </a:rPr>
              <a:t>日間における</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最大値、最小値など</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の加工特徴量</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p:txBody>
      </p:sp>
      <p:sp>
        <p:nvSpPr>
          <p:cNvPr id="19" name="正方形/長方形 18">
            <a:extLst>
              <a:ext uri="{FF2B5EF4-FFF2-40B4-BE49-F238E27FC236}">
                <a16:creationId xmlns:a16="http://schemas.microsoft.com/office/drawing/2014/main" id="{F651D049-FA58-0C55-25E9-943D25897DE4}"/>
              </a:ext>
            </a:extLst>
          </p:cNvPr>
          <p:cNvSpPr/>
          <p:nvPr/>
        </p:nvSpPr>
        <p:spPr>
          <a:xfrm>
            <a:off x="12259512" y="1940768"/>
            <a:ext cx="3352974" cy="226437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400" dirty="0">
                <a:solidFill>
                  <a:srgbClr val="FF0000"/>
                </a:solidFill>
                <a:latin typeface="Calibri"/>
                <a:ea typeface="ＭＳ Ｐゴシック" panose="020B0600070205080204" pitchFamily="50" charset="-128"/>
              </a:rPr>
              <a:t>CO(</a:t>
            </a:r>
            <a:r>
              <a:rPr kumimoji="1" lang="ja-JP" altLang="en-US" sz="2400" dirty="0">
                <a:solidFill>
                  <a:srgbClr val="FF0000"/>
                </a:solidFill>
                <a:latin typeface="Calibri"/>
                <a:ea typeface="ＭＳ Ｐゴシック" panose="020B0600070205080204" pitchFamily="50" charset="-128"/>
              </a:rPr>
              <a:t>予測１</a:t>
            </a:r>
            <a:r>
              <a:rPr kumimoji="1" lang="en-US" altLang="ja-JP" sz="2400" dirty="0">
                <a:solidFill>
                  <a:srgbClr val="FF0000"/>
                </a:solidFill>
                <a:latin typeface="Calibri"/>
                <a:ea typeface="ＭＳ Ｐゴシック" panose="020B0600070205080204" pitchFamily="50" charset="-128"/>
              </a:rPr>
              <a:t>)</a:t>
            </a: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a:t>
            </a:r>
            <a:r>
              <a:rPr kumimoji="1" lang="en-US" altLang="ja-JP" sz="2400" dirty="0">
                <a:solidFill>
                  <a:srgbClr val="FF0000"/>
                </a:solidFill>
                <a:latin typeface="Calibri"/>
                <a:ea typeface="ＭＳ Ｐゴシック" panose="020B0600070205080204" pitchFamily="50" charset="-128"/>
              </a:rPr>
              <a:t>CO(final)</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ログ特徴量、</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移動平均、</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3</a:t>
            </a:r>
            <a:r>
              <a:rPr kumimoji="1" lang="ja-JP" altLang="en-US"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rPr>
              <a:t>時間と</a:t>
            </a:r>
            <a:r>
              <a:rPr kumimoji="1" lang="en-US" altLang="ja-JP" sz="2400" dirty="0">
                <a:solidFill>
                  <a:srgbClr val="FF0000"/>
                </a:solidFill>
                <a:latin typeface="Calibri"/>
                <a:ea typeface="ＭＳ Ｐゴシック" panose="020B0600070205080204" pitchFamily="50" charset="-128"/>
              </a:rPr>
              <a:t>10</a:t>
            </a:r>
            <a:r>
              <a:rPr kumimoji="1" lang="ja-JP" altLang="en-US" sz="2400" dirty="0">
                <a:solidFill>
                  <a:srgbClr val="FF0000"/>
                </a:solidFill>
                <a:latin typeface="Calibri"/>
                <a:ea typeface="ＭＳ Ｐゴシック" panose="020B0600070205080204" pitchFamily="50" charset="-128"/>
              </a:rPr>
              <a:t>日間における</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最大値、最小値など</a:t>
            </a:r>
            <a:endParaRPr kumimoji="1" lang="en-US" altLang="ja-JP" sz="2400" dirty="0">
              <a:solidFill>
                <a:srgbClr val="FF0000"/>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rgbClr val="FF0000"/>
                </a:solidFill>
                <a:latin typeface="Calibri"/>
                <a:ea typeface="ＭＳ Ｐゴシック" panose="020B0600070205080204" pitchFamily="50" charset="-128"/>
              </a:rPr>
              <a:t>の加工特徴量</a:t>
            </a:r>
            <a:endParaRPr kumimoji="1" lang="en-US" altLang="ja-JP" sz="2400" b="0" i="0" u="none" strike="noStrike" kern="1200" cap="none" spc="0" normalizeH="0" baseline="0" noProof="0" dirty="0">
              <a:ln>
                <a:noFill/>
              </a:ln>
              <a:solidFill>
                <a:srgbClr val="FF0000"/>
              </a:solidFill>
              <a:effectLst/>
              <a:uLnTx/>
              <a:uFillTx/>
              <a:latin typeface="Calibri"/>
              <a:ea typeface="ＭＳ Ｐゴシック" panose="020B0600070205080204" pitchFamily="50" charset="-128"/>
              <a:cs typeface="+mn-cs"/>
            </a:endParaRPr>
          </a:p>
        </p:txBody>
      </p:sp>
      <p:sp>
        <p:nvSpPr>
          <p:cNvPr id="43" name="テキスト ボックス 42">
            <a:extLst>
              <a:ext uri="{FF2B5EF4-FFF2-40B4-BE49-F238E27FC236}">
                <a16:creationId xmlns:a16="http://schemas.microsoft.com/office/drawing/2014/main" id="{A58C19F0-8CC0-4332-41AA-171269C10917}"/>
              </a:ext>
            </a:extLst>
          </p:cNvPr>
          <p:cNvSpPr txBox="1"/>
          <p:nvPr/>
        </p:nvSpPr>
        <p:spPr>
          <a:xfrm>
            <a:off x="11201400" y="9141853"/>
            <a:ext cx="3042852" cy="954107"/>
          </a:xfrm>
          <a:prstGeom prst="rect">
            <a:avLst/>
          </a:prstGeom>
          <a:noFill/>
          <a:ln>
            <a:solidFill>
              <a:schemeClr val="tx1"/>
            </a:solidFill>
          </a:ln>
        </p:spPr>
        <p:txBody>
          <a:bodyPr wrap="square" rtlCol="0">
            <a:spAutoFit/>
          </a:bodyPr>
          <a:lstStyle/>
          <a:p>
            <a:r>
              <a:rPr kumimoji="1" lang="en-US" altLang="ja-JP" sz="2800" dirty="0"/>
              <a:t>Model:</a:t>
            </a:r>
          </a:p>
          <a:p>
            <a:r>
              <a:rPr kumimoji="1" lang="en-US" altLang="ja-JP" sz="2800" dirty="0" err="1"/>
              <a:t>extratreesregressor</a:t>
            </a:r>
            <a:endParaRPr kumimoji="1" lang="ja-JP" altLang="en-US" sz="2800" dirty="0"/>
          </a:p>
        </p:txBody>
      </p:sp>
      <p:sp>
        <p:nvSpPr>
          <p:cNvPr id="45" name="テキスト ボックス 44">
            <a:extLst>
              <a:ext uri="{FF2B5EF4-FFF2-40B4-BE49-F238E27FC236}">
                <a16:creationId xmlns:a16="http://schemas.microsoft.com/office/drawing/2014/main" id="{B9EF6E1C-BD91-7CB6-56E6-5443B6C76939}"/>
              </a:ext>
            </a:extLst>
          </p:cNvPr>
          <p:cNvSpPr txBox="1"/>
          <p:nvPr/>
        </p:nvSpPr>
        <p:spPr>
          <a:xfrm>
            <a:off x="6444273" y="5977526"/>
            <a:ext cx="2708220" cy="954107"/>
          </a:xfrm>
          <a:prstGeom prst="rect">
            <a:avLst/>
          </a:prstGeom>
          <a:noFill/>
          <a:ln>
            <a:solidFill>
              <a:schemeClr val="tx1"/>
            </a:solidFill>
          </a:ln>
        </p:spPr>
        <p:txBody>
          <a:bodyPr wrap="square" rtlCol="0">
            <a:spAutoFit/>
          </a:bodyPr>
          <a:lstStyle/>
          <a:p>
            <a:r>
              <a:rPr kumimoji="1" lang="en-US" altLang="ja-JP" sz="2800" dirty="0"/>
              <a:t>Model:</a:t>
            </a:r>
          </a:p>
          <a:p>
            <a:r>
              <a:rPr kumimoji="1" lang="en-US" altLang="ja-JP" sz="2800" dirty="0" err="1"/>
              <a:t>Lightgbm</a:t>
            </a:r>
            <a:r>
              <a:rPr kumimoji="1" lang="en-US" altLang="ja-JP" sz="2800" dirty="0"/>
              <a:t> </a:t>
            </a:r>
            <a:r>
              <a:rPr kumimoji="1" lang="en-US" altLang="ja-JP" sz="2800" dirty="0" err="1"/>
              <a:t>optuna</a:t>
            </a:r>
            <a:endParaRPr kumimoji="1" lang="ja-JP" altLang="en-US" sz="2800" dirty="0"/>
          </a:p>
        </p:txBody>
      </p:sp>
      <p:sp>
        <p:nvSpPr>
          <p:cNvPr id="46" name="テキスト ボックス 45">
            <a:extLst>
              <a:ext uri="{FF2B5EF4-FFF2-40B4-BE49-F238E27FC236}">
                <a16:creationId xmlns:a16="http://schemas.microsoft.com/office/drawing/2014/main" id="{A09C26DD-E51A-516B-6FAA-6C8C60CDE7F5}"/>
              </a:ext>
            </a:extLst>
          </p:cNvPr>
          <p:cNvSpPr txBox="1"/>
          <p:nvPr/>
        </p:nvSpPr>
        <p:spPr>
          <a:xfrm>
            <a:off x="8325864" y="3194541"/>
            <a:ext cx="2708220" cy="954107"/>
          </a:xfrm>
          <a:prstGeom prst="rect">
            <a:avLst/>
          </a:prstGeom>
          <a:noFill/>
          <a:ln>
            <a:solidFill>
              <a:schemeClr val="tx1"/>
            </a:solidFill>
          </a:ln>
        </p:spPr>
        <p:txBody>
          <a:bodyPr wrap="square" rtlCol="0">
            <a:spAutoFit/>
          </a:bodyPr>
          <a:lstStyle/>
          <a:p>
            <a:r>
              <a:rPr kumimoji="1" lang="en-US" altLang="ja-JP" sz="2800" dirty="0"/>
              <a:t>Model:</a:t>
            </a:r>
          </a:p>
          <a:p>
            <a:r>
              <a:rPr kumimoji="1" lang="en-US" altLang="ja-JP" sz="2800" dirty="0" err="1"/>
              <a:t>Lightgbm</a:t>
            </a:r>
            <a:r>
              <a:rPr kumimoji="1" lang="en-US" altLang="ja-JP" sz="2800" dirty="0"/>
              <a:t> </a:t>
            </a:r>
            <a:r>
              <a:rPr kumimoji="1" lang="en-US" altLang="ja-JP" sz="2800" dirty="0" err="1"/>
              <a:t>optuna</a:t>
            </a:r>
            <a:endParaRPr kumimoji="1" lang="ja-JP" altLang="en-US" sz="2800" dirty="0"/>
          </a:p>
        </p:txBody>
      </p:sp>
      <p:sp>
        <p:nvSpPr>
          <p:cNvPr id="47" name="テキスト ボックス 46">
            <a:extLst>
              <a:ext uri="{FF2B5EF4-FFF2-40B4-BE49-F238E27FC236}">
                <a16:creationId xmlns:a16="http://schemas.microsoft.com/office/drawing/2014/main" id="{B52B362D-0086-052C-06C0-2C46D449DE4B}"/>
              </a:ext>
            </a:extLst>
          </p:cNvPr>
          <p:cNvSpPr txBox="1"/>
          <p:nvPr/>
        </p:nvSpPr>
        <p:spPr>
          <a:xfrm>
            <a:off x="14694914" y="6722668"/>
            <a:ext cx="3166337" cy="954107"/>
          </a:xfrm>
          <a:prstGeom prst="rect">
            <a:avLst/>
          </a:prstGeom>
          <a:noFill/>
          <a:ln>
            <a:solidFill>
              <a:schemeClr val="tx1"/>
            </a:solidFill>
          </a:ln>
        </p:spPr>
        <p:txBody>
          <a:bodyPr wrap="square" rtlCol="0">
            <a:spAutoFit/>
          </a:bodyPr>
          <a:lstStyle/>
          <a:p>
            <a:r>
              <a:rPr kumimoji="1" lang="en-US" altLang="ja-JP" sz="2800" dirty="0"/>
              <a:t>Model:</a:t>
            </a:r>
          </a:p>
          <a:p>
            <a:r>
              <a:rPr kumimoji="1" lang="en-US" altLang="ja-JP" sz="2800" dirty="0" err="1"/>
              <a:t>extratreesregressor</a:t>
            </a:r>
            <a:endParaRPr kumimoji="1" lang="ja-JP" altLang="en-US" sz="2800" dirty="0"/>
          </a:p>
        </p:txBody>
      </p:sp>
    </p:spTree>
    <p:extLst>
      <p:ext uri="{BB962C8B-B14F-4D97-AF65-F5344CB8AC3E}">
        <p14:creationId xmlns:p14="http://schemas.microsoft.com/office/powerpoint/2010/main" val="32264903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593816" y="341383"/>
            <a:ext cx="7557591" cy="824328"/>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Calibri"/>
                <a:ea typeface="筑紫明朝"/>
                <a:cs typeface="+mn-cs"/>
              </a:rPr>
              <a:t>モデル構成</a:t>
            </a:r>
            <a:r>
              <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rPr>
              <a:t>(</a:t>
            </a:r>
            <a:r>
              <a:rPr kumimoji="0" lang="ja-JP" altLang="en-US" sz="5199" b="0" i="0" u="none" strike="noStrike" kern="1200" cap="none" spc="655" normalizeH="0" baseline="0" noProof="0" dirty="0">
                <a:ln>
                  <a:noFill/>
                </a:ln>
                <a:solidFill>
                  <a:srgbClr val="13538A"/>
                </a:solidFill>
                <a:effectLst/>
                <a:uLnTx/>
                <a:uFillTx/>
                <a:latin typeface="Calibri"/>
                <a:ea typeface="筑紫明朝"/>
                <a:cs typeface="+mn-cs"/>
              </a:rPr>
              <a:t>ベンゼン</a:t>
            </a:r>
            <a:r>
              <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rPr>
              <a:t>)</a:t>
            </a:r>
          </a:p>
        </p:txBody>
      </p:sp>
      <p:sp>
        <p:nvSpPr>
          <p:cNvPr id="30" name="テキスト ボックス 29">
            <a:extLst>
              <a:ext uri="{FF2B5EF4-FFF2-40B4-BE49-F238E27FC236}">
                <a16:creationId xmlns:a16="http://schemas.microsoft.com/office/drawing/2014/main" id="{9E4F1DB2-EF1E-1D89-5226-1514510CBC38}"/>
              </a:ext>
            </a:extLst>
          </p:cNvPr>
          <p:cNvSpPr txBox="1"/>
          <p:nvPr/>
        </p:nvSpPr>
        <p:spPr>
          <a:xfrm>
            <a:off x="838200" y="3928891"/>
            <a:ext cx="2611821" cy="3970318"/>
          </a:xfrm>
          <a:prstGeom prst="rect">
            <a:avLst/>
          </a:prstGeom>
          <a:no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元データ特徴量</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・温度</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・相対湿度</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・絶対湿度</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・センサー１</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・センサー２</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・センサー３</a:t>
            </a:r>
            <a:endPar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a:t>
            </a:r>
            <a:r>
              <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4</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・センサー</a:t>
            </a:r>
            <a:r>
              <a:rPr kumimoji="1" lang="en-US" altLang="ja-JP"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5</a:t>
            </a:r>
            <a:endParaRPr kumimoji="1" lang="ja-JP" altLang="en-US" sz="2800" b="0" i="0" u="none"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140" name="正方形/長方形 139">
            <a:extLst>
              <a:ext uri="{FF2B5EF4-FFF2-40B4-BE49-F238E27FC236}">
                <a16:creationId xmlns:a16="http://schemas.microsoft.com/office/drawing/2014/main" id="{BEAE8D8C-B0C5-0C3A-ADC9-D8E2C08AE033}"/>
              </a:ext>
            </a:extLst>
          </p:cNvPr>
          <p:cNvSpPr/>
          <p:nvPr/>
        </p:nvSpPr>
        <p:spPr>
          <a:xfrm>
            <a:off x="13375324" y="4547449"/>
            <a:ext cx="1527563" cy="7947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0" i="0" u="none" strike="noStrike" kern="1200" cap="none" spc="0" normalizeH="0" baseline="0" noProof="0" dirty="0">
                <a:ln>
                  <a:noFill/>
                </a:ln>
                <a:solidFill>
                  <a:prstClr val="white"/>
                </a:solidFill>
                <a:effectLst/>
                <a:uLnTx/>
                <a:uFillTx/>
                <a:latin typeface="Calibri"/>
                <a:ea typeface="ＭＳ Ｐゴシック" panose="020B0600070205080204" pitchFamily="50" charset="-128"/>
                <a:cs typeface="+mn-cs"/>
              </a:rPr>
              <a:t>ベンゼン</a:t>
            </a:r>
          </a:p>
        </p:txBody>
      </p:sp>
      <p:sp>
        <p:nvSpPr>
          <p:cNvPr id="144" name="テキスト ボックス 143">
            <a:extLst>
              <a:ext uri="{FF2B5EF4-FFF2-40B4-BE49-F238E27FC236}">
                <a16:creationId xmlns:a16="http://schemas.microsoft.com/office/drawing/2014/main" id="{D9D6D2BD-2E9E-7DD1-B996-44EB5B69432D}"/>
              </a:ext>
            </a:extLst>
          </p:cNvPr>
          <p:cNvSpPr txBox="1"/>
          <p:nvPr/>
        </p:nvSpPr>
        <p:spPr>
          <a:xfrm>
            <a:off x="13868400" y="3928891"/>
            <a:ext cx="901209"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dirty="0">
                <a:solidFill>
                  <a:prstClr val="black"/>
                </a:solidFill>
                <a:latin typeface="+mn-ea"/>
              </a:rPr>
              <a:t>(f</a:t>
            </a:r>
            <a:r>
              <a:rPr kumimoji="1" lang="en-US" altLang="ja-JP" sz="2400" b="0" i="0" u="none" strike="noStrike" kern="1200" cap="none" spc="0" normalizeH="0" baseline="0" noProof="0" dirty="0" err="1">
                <a:ln>
                  <a:noFill/>
                </a:ln>
                <a:solidFill>
                  <a:prstClr val="black"/>
                </a:solidFill>
                <a:effectLst/>
                <a:uLnTx/>
                <a:uFillTx/>
                <a:latin typeface="+mn-ea"/>
                <a:cs typeface="+mn-cs"/>
              </a:rPr>
              <a:t>inal</a:t>
            </a:r>
            <a:r>
              <a:rPr kumimoji="1" lang="en-US" altLang="ja-JP" sz="2400" b="0" i="0" u="none" strike="noStrike" kern="1200" cap="none" spc="0" normalizeH="0" baseline="0" noProof="0" dirty="0">
                <a:ln>
                  <a:noFill/>
                </a:ln>
                <a:solidFill>
                  <a:prstClr val="black"/>
                </a:solidFill>
                <a:effectLst/>
                <a:uLnTx/>
                <a:uFillTx/>
                <a:latin typeface="+mn-ea"/>
                <a:cs typeface="+mn-cs"/>
              </a:rPr>
              <a:t>)</a:t>
            </a:r>
            <a:endParaRPr kumimoji="1" lang="ja-JP" altLang="en-US" sz="2400" b="0" i="0" u="none" strike="noStrike" kern="1200" cap="none" spc="0" normalizeH="0" baseline="0" noProof="0" dirty="0">
              <a:ln>
                <a:noFill/>
              </a:ln>
              <a:solidFill>
                <a:prstClr val="black"/>
              </a:solidFill>
              <a:effectLst/>
              <a:uLnTx/>
              <a:uFillTx/>
              <a:latin typeface="+mn-ea"/>
              <a:cs typeface="+mn-cs"/>
            </a:endParaRPr>
          </a:p>
        </p:txBody>
      </p:sp>
      <p:cxnSp>
        <p:nvCxnSpPr>
          <p:cNvPr id="147" name="コネクタ: カギ線 146">
            <a:extLst>
              <a:ext uri="{FF2B5EF4-FFF2-40B4-BE49-F238E27FC236}">
                <a16:creationId xmlns:a16="http://schemas.microsoft.com/office/drawing/2014/main" id="{BE37BBE7-24C6-553F-0607-403DAC0D3F72}"/>
              </a:ext>
            </a:extLst>
          </p:cNvPr>
          <p:cNvCxnSpPr>
            <a:cxnSpLocks/>
            <a:stCxn id="30" idx="3"/>
            <a:endCxn id="195" idx="2"/>
          </p:cNvCxnSpPr>
          <p:nvPr/>
        </p:nvCxnSpPr>
        <p:spPr>
          <a:xfrm flipV="1">
            <a:off x="3450021" y="4944816"/>
            <a:ext cx="8513379" cy="969234"/>
          </a:xfrm>
          <a:prstGeom prst="bentConnector3">
            <a:avLst>
              <a:gd name="adj1" fmla="val 50000"/>
            </a:avLst>
          </a:prstGeom>
          <a:ln w="28575">
            <a:tailEnd type="triangle"/>
          </a:ln>
        </p:spPr>
        <p:style>
          <a:lnRef idx="1">
            <a:schemeClr val="accent4"/>
          </a:lnRef>
          <a:fillRef idx="0">
            <a:schemeClr val="accent4"/>
          </a:fillRef>
          <a:effectRef idx="0">
            <a:schemeClr val="accent4"/>
          </a:effectRef>
          <a:fontRef idx="minor">
            <a:schemeClr val="tx1"/>
          </a:fontRef>
        </p:style>
      </p:cxnSp>
      <p:pic>
        <p:nvPicPr>
          <p:cNvPr id="195" name="Picture 3">
            <a:extLst>
              <a:ext uri="{FF2B5EF4-FFF2-40B4-BE49-F238E27FC236}">
                <a16:creationId xmlns:a16="http://schemas.microsoft.com/office/drawing/2014/main" id="{669C6A41-A22A-7F9C-8F20-0F948A583ED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2306300" y="4292314"/>
            <a:ext cx="619204" cy="1305004"/>
          </a:xfrm>
          <a:prstGeom prst="rect">
            <a:avLst/>
          </a:prstGeom>
        </p:spPr>
      </p:pic>
      <p:sp>
        <p:nvSpPr>
          <p:cNvPr id="233" name="正方形/長方形 232">
            <a:extLst>
              <a:ext uri="{FF2B5EF4-FFF2-40B4-BE49-F238E27FC236}">
                <a16:creationId xmlns:a16="http://schemas.microsoft.com/office/drawing/2014/main" id="{191BB409-D401-2BF5-2D37-F85B661DC1CE}"/>
              </a:ext>
            </a:extLst>
          </p:cNvPr>
          <p:cNvSpPr/>
          <p:nvPr/>
        </p:nvSpPr>
        <p:spPr>
          <a:xfrm>
            <a:off x="5830614" y="2534452"/>
            <a:ext cx="3276600" cy="1844829"/>
          </a:xfrm>
          <a:prstGeom prst="rect">
            <a:avLst/>
          </a:prstGeom>
          <a:no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schemeClr val="tx1"/>
                </a:solidFill>
                <a:effectLst/>
                <a:uLnTx/>
                <a:uFillTx/>
                <a:latin typeface="Calibri"/>
                <a:ea typeface="ＭＳ Ｐゴシック" panose="020B0600070205080204" pitchFamily="50" charset="-128"/>
                <a:cs typeface="+mn-cs"/>
              </a:rPr>
              <a:t>温度湿度の加工特徴量や、</a:t>
            </a:r>
            <a:r>
              <a:rPr kumimoji="1" lang="en-US" altLang="ja-JP" sz="2400" b="0" i="0" u="none" strike="noStrike" kern="1200" cap="none" spc="0" normalizeH="0" baseline="0" noProof="0" dirty="0">
                <a:ln>
                  <a:noFill/>
                </a:ln>
                <a:solidFill>
                  <a:schemeClr val="tx1"/>
                </a:solidFill>
                <a:effectLst/>
                <a:uLnTx/>
                <a:uFillTx/>
                <a:latin typeface="Calibri"/>
                <a:ea typeface="ＭＳ Ｐゴシック" panose="020B0600070205080204" pitchFamily="50" charset="-128"/>
                <a:cs typeface="+mn-cs"/>
              </a:rPr>
              <a:t>CO</a:t>
            </a:r>
            <a:r>
              <a:rPr kumimoji="1" lang="ja-JP" altLang="en-US" sz="2400" dirty="0">
                <a:solidFill>
                  <a:schemeClr val="tx1"/>
                </a:solidFill>
                <a:latin typeface="Calibri"/>
                <a:ea typeface="ＭＳ Ｐゴシック" panose="020B0600070205080204" pitchFamily="50" charset="-128"/>
              </a:rPr>
              <a:t>・</a:t>
            </a:r>
            <a:r>
              <a:rPr kumimoji="1" lang="en-US" altLang="ja-JP" sz="2400" dirty="0">
                <a:solidFill>
                  <a:schemeClr val="tx1"/>
                </a:solidFill>
                <a:latin typeface="Calibri"/>
                <a:ea typeface="ＭＳ Ｐゴシック" panose="020B0600070205080204" pitchFamily="50" charset="-128"/>
              </a:rPr>
              <a:t>No</a:t>
            </a:r>
            <a:r>
              <a:rPr kumimoji="1" lang="ja-JP" altLang="en-US" sz="2400" dirty="0">
                <a:solidFill>
                  <a:schemeClr val="tx1"/>
                </a:solidFill>
                <a:latin typeface="Calibri"/>
                <a:ea typeface="ＭＳ Ｐゴシック" panose="020B0600070205080204" pitchFamily="50" charset="-128"/>
              </a:rPr>
              <a:t>ｘの特徴量</a:t>
            </a:r>
            <a:endParaRPr kumimoji="1" lang="en-US" altLang="ja-JP" sz="2400" dirty="0">
              <a:solidFill>
                <a:schemeClr val="tx1"/>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chemeClr val="tx1"/>
                </a:solidFill>
                <a:latin typeface="Calibri"/>
                <a:ea typeface="ＭＳ Ｐゴシック" panose="020B0600070205080204" pitchFamily="50" charset="-128"/>
              </a:rPr>
              <a:t>追加は精度を落としたため使用していません</a:t>
            </a:r>
            <a:endParaRPr kumimoji="1" lang="ja-JP" altLang="en-US" sz="2400" b="0" i="0" u="none" strike="noStrike" kern="1200" cap="none" spc="0" normalizeH="0" baseline="0" noProof="0" dirty="0">
              <a:ln>
                <a:noFill/>
              </a:ln>
              <a:solidFill>
                <a:schemeClr val="tx1"/>
              </a:solidFill>
              <a:effectLst/>
              <a:uLnTx/>
              <a:uFillTx/>
              <a:latin typeface="Calibri"/>
              <a:ea typeface="ＭＳ Ｐゴシック" panose="020B0600070205080204" pitchFamily="50" charset="-128"/>
              <a:cs typeface="+mn-cs"/>
            </a:endParaRPr>
          </a:p>
        </p:txBody>
      </p:sp>
      <p:sp>
        <p:nvSpPr>
          <p:cNvPr id="21" name="テキスト ボックス 20">
            <a:extLst>
              <a:ext uri="{FF2B5EF4-FFF2-40B4-BE49-F238E27FC236}">
                <a16:creationId xmlns:a16="http://schemas.microsoft.com/office/drawing/2014/main" id="{8917A984-5554-8325-6197-99AC5C46CB7D}"/>
              </a:ext>
            </a:extLst>
          </p:cNvPr>
          <p:cNvSpPr txBox="1"/>
          <p:nvPr/>
        </p:nvSpPr>
        <p:spPr>
          <a:xfrm>
            <a:off x="13236873" y="5780633"/>
            <a:ext cx="2708220" cy="954107"/>
          </a:xfrm>
          <a:prstGeom prst="rect">
            <a:avLst/>
          </a:prstGeom>
          <a:noFill/>
          <a:ln>
            <a:solidFill>
              <a:schemeClr val="tx1"/>
            </a:solidFill>
          </a:ln>
        </p:spPr>
        <p:txBody>
          <a:bodyPr wrap="square" rtlCol="0">
            <a:spAutoFit/>
          </a:bodyPr>
          <a:lstStyle/>
          <a:p>
            <a:r>
              <a:rPr kumimoji="1" lang="en-US" altLang="ja-JP" sz="2800" dirty="0">
                <a:latin typeface="+mn-ea"/>
              </a:rPr>
              <a:t>Model:</a:t>
            </a:r>
          </a:p>
          <a:p>
            <a:r>
              <a:rPr kumimoji="1" lang="en-US" altLang="ja-JP" sz="2800" dirty="0" err="1">
                <a:latin typeface="+mn-ea"/>
              </a:rPr>
              <a:t>randomforest</a:t>
            </a:r>
            <a:endParaRPr kumimoji="1" lang="ja-JP" altLang="en-US" sz="2800" dirty="0">
              <a:latin typeface="+mn-ea"/>
            </a:endParaRPr>
          </a:p>
        </p:txBody>
      </p:sp>
      <p:sp>
        <p:nvSpPr>
          <p:cNvPr id="2" name="正方形/長方形 1">
            <a:extLst>
              <a:ext uri="{FF2B5EF4-FFF2-40B4-BE49-F238E27FC236}">
                <a16:creationId xmlns:a16="http://schemas.microsoft.com/office/drawing/2014/main" id="{4A9BFDD3-15C4-5229-88EA-ED5AC4C19F70}"/>
              </a:ext>
            </a:extLst>
          </p:cNvPr>
          <p:cNvSpPr/>
          <p:nvPr/>
        </p:nvSpPr>
        <p:spPr>
          <a:xfrm>
            <a:off x="5830614" y="7048500"/>
            <a:ext cx="4078018" cy="1844829"/>
          </a:xfrm>
          <a:prstGeom prst="rect">
            <a:avLst/>
          </a:prstGeom>
          <a:no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chemeClr val="tx1"/>
                </a:solidFill>
                <a:latin typeface="Calibri"/>
                <a:ea typeface="ＭＳ Ｐゴシック" panose="020B0600070205080204" pitchFamily="50" charset="-128"/>
              </a:rPr>
              <a:t>ベンゼン</a:t>
            </a:r>
            <a:r>
              <a:rPr kumimoji="1" lang="en-US" altLang="ja-JP" sz="2400" dirty="0">
                <a:solidFill>
                  <a:schemeClr val="tx1"/>
                </a:solidFill>
                <a:latin typeface="Calibri"/>
                <a:ea typeface="ＭＳ Ｐゴシック" panose="020B0600070205080204" pitchFamily="50" charset="-128"/>
              </a:rPr>
              <a:t>(</a:t>
            </a:r>
            <a:r>
              <a:rPr kumimoji="1" lang="ja-JP" altLang="en-US" sz="2400" dirty="0">
                <a:solidFill>
                  <a:schemeClr val="tx1"/>
                </a:solidFill>
                <a:latin typeface="Calibri"/>
                <a:ea typeface="ＭＳ Ｐゴシック" panose="020B0600070205080204" pitchFamily="50" charset="-128"/>
              </a:rPr>
              <a:t>予測値</a:t>
            </a:r>
            <a:r>
              <a:rPr kumimoji="1" lang="en-US" altLang="ja-JP" sz="2400" dirty="0">
                <a:solidFill>
                  <a:schemeClr val="tx1"/>
                </a:solidFill>
                <a:latin typeface="Calibri"/>
                <a:ea typeface="ＭＳ Ｐゴシック" panose="020B0600070205080204" pitchFamily="50" charset="-128"/>
              </a:rPr>
              <a:t>1)</a:t>
            </a:r>
            <a:r>
              <a:rPr kumimoji="1" lang="ja-JP" altLang="en-US" sz="2400" dirty="0">
                <a:solidFill>
                  <a:schemeClr val="tx1"/>
                </a:solidFill>
                <a:latin typeface="Calibri"/>
                <a:ea typeface="ＭＳ Ｐゴシック" panose="020B0600070205080204" pitchFamily="50" charset="-128"/>
              </a:rPr>
              <a:t>を加工した</a:t>
            </a:r>
            <a:endParaRPr kumimoji="1" lang="en-US" altLang="ja-JP" sz="2400" b="0" i="0" u="none" strike="noStrike" kern="1200" cap="none" spc="0" normalizeH="0" baseline="0" noProof="0" dirty="0">
              <a:ln>
                <a:noFill/>
              </a:ln>
              <a:solidFill>
                <a:schemeClr val="tx1"/>
              </a:solidFill>
              <a:effectLst/>
              <a:uLnTx/>
              <a:uFillTx/>
              <a:latin typeface="Calibri"/>
              <a:ea typeface="ＭＳ Ｐゴシック" panose="020B0600070205080204" pitchFamily="50"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dirty="0">
                <a:ln>
                  <a:noFill/>
                </a:ln>
                <a:solidFill>
                  <a:schemeClr val="tx1"/>
                </a:solidFill>
                <a:effectLst/>
                <a:uLnTx/>
                <a:uFillTx/>
                <a:latin typeface="Calibri"/>
                <a:ea typeface="ＭＳ Ｐゴシック" panose="020B0600070205080204" pitchFamily="50" charset="-128"/>
                <a:cs typeface="+mn-cs"/>
              </a:rPr>
              <a:t>ログ特徴量、</a:t>
            </a:r>
            <a:r>
              <a:rPr kumimoji="1" lang="ja-JP" altLang="en-US" sz="2400" dirty="0">
                <a:solidFill>
                  <a:schemeClr val="tx1"/>
                </a:solidFill>
                <a:latin typeface="Calibri"/>
                <a:ea typeface="ＭＳ Ｐゴシック" panose="020B0600070205080204" pitchFamily="50" charset="-128"/>
              </a:rPr>
              <a:t>移動平均、</a:t>
            </a:r>
            <a:endParaRPr kumimoji="1" lang="en-US" altLang="ja-JP" sz="2400" dirty="0">
              <a:solidFill>
                <a:schemeClr val="tx1"/>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2400" b="0" i="0" u="none" strike="noStrike" kern="1200" cap="none" spc="0" normalizeH="0" baseline="0" noProof="0" dirty="0">
                <a:ln>
                  <a:noFill/>
                </a:ln>
                <a:solidFill>
                  <a:schemeClr val="tx1"/>
                </a:solidFill>
                <a:effectLst/>
                <a:uLnTx/>
                <a:uFillTx/>
                <a:latin typeface="Calibri"/>
                <a:ea typeface="ＭＳ Ｐゴシック" panose="020B0600070205080204" pitchFamily="50" charset="-128"/>
                <a:cs typeface="+mn-cs"/>
              </a:rPr>
              <a:t>3</a:t>
            </a:r>
            <a:r>
              <a:rPr kumimoji="1" lang="ja-JP" altLang="en-US" sz="2400" b="0" i="0" u="none" strike="noStrike" kern="1200" cap="none" spc="0" normalizeH="0" baseline="0" noProof="0" dirty="0">
                <a:ln>
                  <a:noFill/>
                </a:ln>
                <a:solidFill>
                  <a:schemeClr val="tx1"/>
                </a:solidFill>
                <a:effectLst/>
                <a:uLnTx/>
                <a:uFillTx/>
                <a:latin typeface="Calibri"/>
                <a:ea typeface="ＭＳ Ｐゴシック" panose="020B0600070205080204" pitchFamily="50" charset="-128"/>
                <a:cs typeface="+mn-cs"/>
              </a:rPr>
              <a:t>時間と</a:t>
            </a:r>
            <a:r>
              <a:rPr kumimoji="1" lang="en-US" altLang="ja-JP" sz="2400" dirty="0">
                <a:solidFill>
                  <a:schemeClr val="tx1"/>
                </a:solidFill>
                <a:latin typeface="Calibri"/>
                <a:ea typeface="ＭＳ Ｐゴシック" panose="020B0600070205080204" pitchFamily="50" charset="-128"/>
              </a:rPr>
              <a:t>10</a:t>
            </a:r>
            <a:r>
              <a:rPr kumimoji="1" lang="ja-JP" altLang="en-US" sz="2400" dirty="0">
                <a:solidFill>
                  <a:schemeClr val="tx1"/>
                </a:solidFill>
                <a:latin typeface="Calibri"/>
                <a:ea typeface="ＭＳ Ｐゴシック" panose="020B0600070205080204" pitchFamily="50" charset="-128"/>
              </a:rPr>
              <a:t>日間における</a:t>
            </a:r>
            <a:endParaRPr kumimoji="1" lang="en-US" altLang="ja-JP" sz="2400" dirty="0">
              <a:solidFill>
                <a:schemeClr val="tx1"/>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chemeClr val="tx1"/>
                </a:solidFill>
                <a:latin typeface="Calibri"/>
                <a:ea typeface="ＭＳ Ｐゴシック" panose="020B0600070205080204" pitchFamily="50" charset="-128"/>
              </a:rPr>
              <a:t>最大値、最小値など</a:t>
            </a:r>
            <a:endParaRPr kumimoji="1" lang="en-US" altLang="ja-JP" sz="2400" dirty="0">
              <a:solidFill>
                <a:schemeClr val="tx1"/>
              </a:solidFill>
              <a:latin typeface="Calibri"/>
              <a:ea typeface="ＭＳ Ｐゴシック" panose="020B0600070205080204" pitchFamily="50" charset="-128"/>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dirty="0">
                <a:solidFill>
                  <a:schemeClr val="tx1"/>
                </a:solidFill>
                <a:latin typeface="Calibri"/>
                <a:ea typeface="ＭＳ Ｐゴシック" panose="020B0600070205080204" pitchFamily="50" charset="-128"/>
              </a:rPr>
              <a:t>の特徴量は使用していません</a:t>
            </a:r>
            <a:endParaRPr kumimoji="1" lang="en-US" altLang="ja-JP" sz="2400" b="0" i="0" u="none" strike="noStrike" kern="1200" cap="none" spc="0" normalizeH="0" baseline="0" noProof="0" dirty="0">
              <a:ln>
                <a:noFill/>
              </a:ln>
              <a:solidFill>
                <a:schemeClr val="tx1"/>
              </a:solidFill>
              <a:effectLst/>
              <a:uLnTx/>
              <a:uFillTx/>
              <a:latin typeface="Calibri"/>
              <a:ea typeface="ＭＳ Ｐゴシック" panose="020B0600070205080204" pitchFamily="50" charset="-128"/>
              <a:cs typeface="+mn-cs"/>
            </a:endParaRPr>
          </a:p>
        </p:txBody>
      </p:sp>
    </p:spTree>
    <p:extLst>
      <p:ext uri="{BB962C8B-B14F-4D97-AF65-F5344CB8AC3E}">
        <p14:creationId xmlns:p14="http://schemas.microsoft.com/office/powerpoint/2010/main" val="16493856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018581" y="493118"/>
            <a:ext cx="15177591" cy="824328"/>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Calibri"/>
                <a:ea typeface="筑紫明朝"/>
                <a:cs typeface="+mn-cs"/>
              </a:rPr>
              <a:t>移動平均</a:t>
            </a:r>
            <a:endPar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endParaRPr>
          </a:p>
        </p:txBody>
      </p:sp>
      <p:sp>
        <p:nvSpPr>
          <p:cNvPr id="2" name="テキスト ボックス 1">
            <a:extLst>
              <a:ext uri="{FF2B5EF4-FFF2-40B4-BE49-F238E27FC236}">
                <a16:creationId xmlns:a16="http://schemas.microsoft.com/office/drawing/2014/main" id="{0D519578-766D-35A6-1B2E-ECF0224CEF27}"/>
              </a:ext>
            </a:extLst>
          </p:cNvPr>
          <p:cNvSpPr txBox="1"/>
          <p:nvPr/>
        </p:nvSpPr>
        <p:spPr>
          <a:xfrm>
            <a:off x="10211921" y="8693884"/>
            <a:ext cx="7237879" cy="1631216"/>
          </a:xfrm>
          <a:prstGeom prst="rect">
            <a:avLst/>
          </a:prstGeom>
          <a:noFill/>
        </p:spPr>
        <p:txBody>
          <a:bodyPr wrap="none" rtlCol="0">
            <a:spAutoFit/>
          </a:bodyPr>
          <a:lstStyle/>
          <a:p>
            <a:r>
              <a:rPr lang="en-US" altLang="ja-JP" sz="2000" b="0" dirty="0">
                <a:effectLst/>
                <a:latin typeface="Consolas" panose="020B0609020204030204" pitchFamily="49" charset="0"/>
              </a:rPr>
              <a:t>#</a:t>
            </a:r>
            <a:r>
              <a:rPr lang="ja-JP" altLang="en-US" sz="2000" b="0" dirty="0">
                <a:effectLst/>
                <a:latin typeface="Consolas" panose="020B0609020204030204" pitchFamily="49" charset="0"/>
              </a:rPr>
              <a:t>加重移動平均の定義</a:t>
            </a:r>
          </a:p>
          <a:p>
            <a:r>
              <a:rPr lang="en-US" altLang="ja-JP" sz="2000" b="0" dirty="0">
                <a:effectLst/>
                <a:latin typeface="Consolas" panose="020B0609020204030204" pitchFamily="49" charset="0"/>
              </a:rPr>
              <a:t>def </a:t>
            </a:r>
            <a:r>
              <a:rPr lang="en-US" altLang="ja-JP" sz="2000" b="0" dirty="0" err="1">
                <a:effectLst/>
                <a:latin typeface="Consolas" panose="020B0609020204030204" pitchFamily="49" charset="0"/>
              </a:rPr>
              <a:t>calc_wma</a:t>
            </a:r>
            <a:r>
              <a:rPr lang="en-US" altLang="ja-JP" sz="2000" b="0" dirty="0">
                <a:effectLst/>
                <a:latin typeface="Consolas" panose="020B0609020204030204" pitchFamily="49" charset="0"/>
              </a:rPr>
              <a:t>(target):</a:t>
            </a:r>
          </a:p>
          <a:p>
            <a:r>
              <a:rPr lang="en-US" altLang="ja-JP" sz="2000" b="0" dirty="0">
                <a:effectLst/>
                <a:latin typeface="Consolas" panose="020B0609020204030204" pitchFamily="49" charset="0"/>
              </a:rPr>
              <a:t>    weights = </a:t>
            </a:r>
            <a:r>
              <a:rPr lang="en-US" altLang="ja-JP" sz="2000" b="0" dirty="0" err="1">
                <a:effectLst/>
                <a:latin typeface="Consolas" panose="020B0609020204030204" pitchFamily="49" charset="0"/>
              </a:rPr>
              <a:t>np.arange</a:t>
            </a:r>
            <a:r>
              <a:rPr lang="en-US" altLang="ja-JP" sz="2000" b="0" dirty="0">
                <a:effectLst/>
                <a:latin typeface="Consolas" panose="020B0609020204030204" pitchFamily="49" charset="0"/>
              </a:rPr>
              <a:t>(</a:t>
            </a:r>
            <a:r>
              <a:rPr lang="en-US" altLang="ja-JP" sz="2000" b="0" dirty="0" err="1">
                <a:effectLst/>
                <a:latin typeface="Consolas" panose="020B0609020204030204" pitchFamily="49" charset="0"/>
              </a:rPr>
              <a:t>len</a:t>
            </a:r>
            <a:r>
              <a:rPr lang="en-US" altLang="ja-JP" sz="2000" b="0" dirty="0">
                <a:effectLst/>
                <a:latin typeface="Consolas" panose="020B0609020204030204" pitchFamily="49" charset="0"/>
              </a:rPr>
              <a:t>(target)) + 1</a:t>
            </a:r>
          </a:p>
          <a:p>
            <a:r>
              <a:rPr lang="en-US" altLang="ja-JP" sz="2000" b="0" dirty="0">
                <a:effectLst/>
                <a:latin typeface="Consolas" panose="020B0609020204030204" pitchFamily="49" charset="0"/>
              </a:rPr>
              <a:t>    </a:t>
            </a:r>
            <a:r>
              <a:rPr lang="en-US" altLang="ja-JP" sz="2000" b="0" dirty="0" err="1">
                <a:effectLst/>
                <a:latin typeface="Consolas" panose="020B0609020204030204" pitchFamily="49" charset="0"/>
              </a:rPr>
              <a:t>wma</a:t>
            </a:r>
            <a:r>
              <a:rPr lang="en-US" altLang="ja-JP" sz="2000" b="0" dirty="0">
                <a:effectLst/>
                <a:latin typeface="Consolas" panose="020B0609020204030204" pitchFamily="49" charset="0"/>
              </a:rPr>
              <a:t> = </a:t>
            </a:r>
            <a:r>
              <a:rPr lang="en-US" altLang="ja-JP" sz="2000" b="0" dirty="0" err="1">
                <a:effectLst/>
                <a:latin typeface="Consolas" panose="020B0609020204030204" pitchFamily="49" charset="0"/>
              </a:rPr>
              <a:t>np.sum</a:t>
            </a:r>
            <a:r>
              <a:rPr lang="en-US" altLang="ja-JP" sz="2000" b="0" dirty="0">
                <a:effectLst/>
                <a:latin typeface="Consolas" panose="020B0609020204030204" pitchFamily="49" charset="0"/>
              </a:rPr>
              <a:t>(weights * target) / </a:t>
            </a:r>
            <a:r>
              <a:rPr lang="en-US" altLang="ja-JP" sz="2000" b="0" dirty="0" err="1">
                <a:effectLst/>
                <a:latin typeface="Consolas" panose="020B0609020204030204" pitchFamily="49" charset="0"/>
              </a:rPr>
              <a:t>weights.sum</a:t>
            </a:r>
            <a:r>
              <a:rPr lang="en-US" altLang="ja-JP" sz="2000" b="0" dirty="0">
                <a:effectLst/>
                <a:latin typeface="Consolas" panose="020B0609020204030204" pitchFamily="49" charset="0"/>
              </a:rPr>
              <a:t>()</a:t>
            </a:r>
          </a:p>
          <a:p>
            <a:r>
              <a:rPr lang="en-US" altLang="ja-JP" sz="2000" b="0" dirty="0">
                <a:effectLst/>
                <a:latin typeface="Consolas" panose="020B0609020204030204" pitchFamily="49" charset="0"/>
              </a:rPr>
              <a:t>    return </a:t>
            </a:r>
            <a:r>
              <a:rPr lang="en-US" altLang="ja-JP" sz="2000" b="0" dirty="0" err="1">
                <a:effectLst/>
                <a:latin typeface="Consolas" panose="020B0609020204030204" pitchFamily="49" charset="0"/>
              </a:rPr>
              <a:t>wma</a:t>
            </a:r>
            <a:endParaRPr lang="en-US" altLang="ja-JP" sz="2000" b="0" dirty="0">
              <a:effectLst/>
              <a:latin typeface="Consolas" panose="020B0609020204030204" pitchFamily="49" charset="0"/>
            </a:endParaRPr>
          </a:p>
        </p:txBody>
      </p:sp>
      <p:graphicFrame>
        <p:nvGraphicFramePr>
          <p:cNvPr id="4" name="表 3">
            <a:extLst>
              <a:ext uri="{FF2B5EF4-FFF2-40B4-BE49-F238E27FC236}">
                <a16:creationId xmlns:a16="http://schemas.microsoft.com/office/drawing/2014/main" id="{7EDD0B9F-830A-14AC-3B44-3EF907D15527}"/>
              </a:ext>
            </a:extLst>
          </p:cNvPr>
          <p:cNvGraphicFramePr>
            <a:graphicFrameLocks noGrp="1"/>
          </p:cNvGraphicFramePr>
          <p:nvPr>
            <p:extLst>
              <p:ext uri="{D42A27DB-BD31-4B8C-83A1-F6EECF244321}">
                <p14:modId xmlns:p14="http://schemas.microsoft.com/office/powerpoint/2010/main" val="2556704336"/>
              </p:ext>
            </p:extLst>
          </p:nvPr>
        </p:nvGraphicFramePr>
        <p:xfrm>
          <a:off x="1909717" y="2497792"/>
          <a:ext cx="5549900" cy="2245360"/>
        </p:xfrm>
        <a:graphic>
          <a:graphicData uri="http://schemas.openxmlformats.org/drawingml/2006/table">
            <a:tbl>
              <a:tblPr>
                <a:tableStyleId>{5C22544A-7EE6-4342-B048-85BDC9FD1C3A}</a:tableStyleId>
              </a:tblPr>
              <a:tblGrid>
                <a:gridCol w="660400">
                  <a:extLst>
                    <a:ext uri="{9D8B030D-6E8A-4147-A177-3AD203B41FA5}">
                      <a16:colId xmlns:a16="http://schemas.microsoft.com/office/drawing/2014/main" val="1508887724"/>
                    </a:ext>
                  </a:extLst>
                </a:gridCol>
                <a:gridCol w="660400">
                  <a:extLst>
                    <a:ext uri="{9D8B030D-6E8A-4147-A177-3AD203B41FA5}">
                      <a16:colId xmlns:a16="http://schemas.microsoft.com/office/drawing/2014/main" val="2556434200"/>
                    </a:ext>
                  </a:extLst>
                </a:gridCol>
                <a:gridCol w="660400">
                  <a:extLst>
                    <a:ext uri="{9D8B030D-6E8A-4147-A177-3AD203B41FA5}">
                      <a16:colId xmlns:a16="http://schemas.microsoft.com/office/drawing/2014/main" val="168751391"/>
                    </a:ext>
                  </a:extLst>
                </a:gridCol>
                <a:gridCol w="660400">
                  <a:extLst>
                    <a:ext uri="{9D8B030D-6E8A-4147-A177-3AD203B41FA5}">
                      <a16:colId xmlns:a16="http://schemas.microsoft.com/office/drawing/2014/main" val="1709807502"/>
                    </a:ext>
                  </a:extLst>
                </a:gridCol>
                <a:gridCol w="914400">
                  <a:extLst>
                    <a:ext uri="{9D8B030D-6E8A-4147-A177-3AD203B41FA5}">
                      <a16:colId xmlns:a16="http://schemas.microsoft.com/office/drawing/2014/main" val="1151550281"/>
                    </a:ext>
                  </a:extLst>
                </a:gridCol>
                <a:gridCol w="1993900">
                  <a:extLst>
                    <a:ext uri="{9D8B030D-6E8A-4147-A177-3AD203B41FA5}">
                      <a16:colId xmlns:a16="http://schemas.microsoft.com/office/drawing/2014/main" val="2673796264"/>
                    </a:ext>
                  </a:extLst>
                </a:gridCol>
              </a:tblGrid>
              <a:tr h="228600">
                <a:tc>
                  <a:txBody>
                    <a:bodyPr/>
                    <a:lstStyle/>
                    <a:p>
                      <a:pPr algn="l" fontAlgn="ctr"/>
                      <a:r>
                        <a:rPr lang="en-US" sz="1600" u="none" strike="noStrike">
                          <a:effectLst/>
                        </a:rPr>
                        <a:t>shift=1</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時</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sz="1600" u="none" strike="noStrike">
                          <a:effectLst/>
                        </a:rPr>
                        <a:t>target</a:t>
                      </a:r>
                      <a:r>
                        <a:rPr lang="ja-JP" altLang="en-US" sz="1600" u="none" strike="noStrike">
                          <a:effectLst/>
                        </a:rPr>
                        <a:t>値</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zh-TW" altLang="en-US" sz="1600" u="none" strike="noStrike">
                          <a:effectLst/>
                        </a:rPr>
                        <a:t>単純移動平均</a:t>
                      </a:r>
                      <a:endParaRPr lang="zh-TW"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計算方法</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649045131"/>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sz="1600" u="none" strike="noStrike" dirty="0">
                          <a:effectLst/>
                        </a:rPr>
                        <a:t>nan</a:t>
                      </a:r>
                      <a:endParaRPr lang="en-US"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532110494"/>
                  </a:ext>
                </a:extLst>
              </a:tr>
              <a:tr h="228600">
                <a:tc>
                  <a:txBody>
                    <a:bodyPr/>
                    <a:lstStyle/>
                    <a:p>
                      <a:pPr algn="l" fontAlgn="ctr"/>
                      <a:endParaRPr lang="ja-JP" altLang="en-US"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2</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時が１つ前の</a:t>
                      </a:r>
                      <a:r>
                        <a:rPr lang="en-US" altLang="ja-JP" sz="1600" u="none" strike="noStrike">
                          <a:effectLst/>
                        </a:rPr>
                        <a:t>target</a:t>
                      </a:r>
                      <a:r>
                        <a:rPr lang="ja-JP" altLang="en-US" sz="1600" u="none" strike="noStrike">
                          <a:effectLst/>
                        </a:rPr>
                        <a:t>値</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4289357829"/>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dirty="0">
                          <a:effectLst/>
                        </a:rPr>
                        <a:t>10</a:t>
                      </a:r>
                      <a:endParaRPr lang="en-US" altLang="ja-JP"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時が１つ前の</a:t>
                      </a:r>
                      <a:r>
                        <a:rPr lang="en-US" altLang="ja-JP" sz="1600" u="none" strike="noStrike">
                          <a:effectLst/>
                        </a:rPr>
                        <a:t>target</a:t>
                      </a:r>
                      <a:r>
                        <a:rPr lang="ja-JP" altLang="en-US" sz="1600" u="none" strike="noStrike">
                          <a:effectLst/>
                        </a:rPr>
                        <a:t>値</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4240726496"/>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4</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dirty="0">
                          <a:effectLst/>
                        </a:rPr>
                        <a:t>100</a:t>
                      </a:r>
                      <a:endParaRPr lang="en-US" altLang="ja-JP"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時が１つ前の</a:t>
                      </a:r>
                      <a:r>
                        <a:rPr lang="en-US" altLang="ja-JP" sz="1600" u="none" strike="noStrike">
                          <a:effectLst/>
                        </a:rPr>
                        <a:t>target</a:t>
                      </a:r>
                      <a:r>
                        <a:rPr lang="ja-JP" altLang="en-US" sz="1600" u="none" strike="noStrike">
                          <a:effectLst/>
                        </a:rPr>
                        <a:t>値</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3480611890"/>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dirty="0">
                          <a:effectLst/>
                        </a:rPr>
                        <a:t>1,000</a:t>
                      </a:r>
                      <a:endParaRPr lang="en-US" altLang="ja-JP"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時が１つ前の</a:t>
                      </a:r>
                      <a:r>
                        <a:rPr lang="en-US" altLang="ja-JP" sz="1600" u="none" strike="noStrike">
                          <a:effectLst/>
                        </a:rPr>
                        <a:t>target</a:t>
                      </a:r>
                      <a:r>
                        <a:rPr lang="ja-JP" altLang="en-US" sz="1600" u="none" strike="noStrike">
                          <a:effectLst/>
                        </a:rPr>
                        <a:t>値</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3126793295"/>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6</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時が１つ前の</a:t>
                      </a:r>
                      <a:r>
                        <a:rPr lang="en-US" altLang="ja-JP" sz="1600" u="none" strike="noStrike">
                          <a:effectLst/>
                        </a:rPr>
                        <a:t>target</a:t>
                      </a:r>
                      <a:r>
                        <a:rPr lang="ja-JP" altLang="en-US" sz="1600" u="none" strike="noStrike">
                          <a:effectLst/>
                        </a:rPr>
                        <a:t>値</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033460238"/>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7</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dirty="0">
                          <a:effectLst/>
                        </a:rPr>
                        <a:t>時が１つ前の</a:t>
                      </a:r>
                      <a:r>
                        <a:rPr lang="en-US" altLang="ja-JP" sz="1600" u="none" strike="noStrike" dirty="0">
                          <a:effectLst/>
                        </a:rPr>
                        <a:t>target</a:t>
                      </a:r>
                      <a:r>
                        <a:rPr lang="ja-JP" altLang="en-US" sz="1600" u="none" strike="noStrike" dirty="0">
                          <a:effectLst/>
                        </a:rPr>
                        <a:t>値</a:t>
                      </a:r>
                      <a:endParaRPr lang="ja-JP" altLang="en-US"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1764834251"/>
                  </a:ext>
                </a:extLst>
              </a:tr>
            </a:tbl>
          </a:graphicData>
        </a:graphic>
      </p:graphicFrame>
      <p:graphicFrame>
        <p:nvGraphicFramePr>
          <p:cNvPr id="5" name="表 4">
            <a:extLst>
              <a:ext uri="{FF2B5EF4-FFF2-40B4-BE49-F238E27FC236}">
                <a16:creationId xmlns:a16="http://schemas.microsoft.com/office/drawing/2014/main" id="{8F435DA5-75F4-DA5C-9ECA-4D5A5C99A812}"/>
              </a:ext>
            </a:extLst>
          </p:cNvPr>
          <p:cNvGraphicFramePr>
            <a:graphicFrameLocks noGrp="1"/>
          </p:cNvGraphicFramePr>
          <p:nvPr>
            <p:extLst>
              <p:ext uri="{D42A27DB-BD31-4B8C-83A1-F6EECF244321}">
                <p14:modId xmlns:p14="http://schemas.microsoft.com/office/powerpoint/2010/main" val="1528020700"/>
              </p:ext>
            </p:extLst>
          </p:nvPr>
        </p:nvGraphicFramePr>
        <p:xfrm>
          <a:off x="1883441" y="6290471"/>
          <a:ext cx="5549900" cy="2245360"/>
        </p:xfrm>
        <a:graphic>
          <a:graphicData uri="http://schemas.openxmlformats.org/drawingml/2006/table">
            <a:tbl>
              <a:tblPr>
                <a:tableStyleId>{5C22544A-7EE6-4342-B048-85BDC9FD1C3A}</a:tableStyleId>
              </a:tblPr>
              <a:tblGrid>
                <a:gridCol w="476297">
                  <a:extLst>
                    <a:ext uri="{9D8B030D-6E8A-4147-A177-3AD203B41FA5}">
                      <a16:colId xmlns:a16="http://schemas.microsoft.com/office/drawing/2014/main" val="2355758138"/>
                    </a:ext>
                  </a:extLst>
                </a:gridCol>
                <a:gridCol w="476297">
                  <a:extLst>
                    <a:ext uri="{9D8B030D-6E8A-4147-A177-3AD203B41FA5}">
                      <a16:colId xmlns:a16="http://schemas.microsoft.com/office/drawing/2014/main" val="242760052"/>
                    </a:ext>
                  </a:extLst>
                </a:gridCol>
                <a:gridCol w="717898">
                  <a:extLst>
                    <a:ext uri="{9D8B030D-6E8A-4147-A177-3AD203B41FA5}">
                      <a16:colId xmlns:a16="http://schemas.microsoft.com/office/drawing/2014/main" val="3904614246"/>
                    </a:ext>
                  </a:extLst>
                </a:gridCol>
                <a:gridCol w="717898">
                  <a:extLst>
                    <a:ext uri="{9D8B030D-6E8A-4147-A177-3AD203B41FA5}">
                      <a16:colId xmlns:a16="http://schemas.microsoft.com/office/drawing/2014/main" val="1796973454"/>
                    </a:ext>
                  </a:extLst>
                </a:gridCol>
                <a:gridCol w="994012">
                  <a:extLst>
                    <a:ext uri="{9D8B030D-6E8A-4147-A177-3AD203B41FA5}">
                      <a16:colId xmlns:a16="http://schemas.microsoft.com/office/drawing/2014/main" val="3072578783"/>
                    </a:ext>
                  </a:extLst>
                </a:gridCol>
                <a:gridCol w="2167498">
                  <a:extLst>
                    <a:ext uri="{9D8B030D-6E8A-4147-A177-3AD203B41FA5}">
                      <a16:colId xmlns:a16="http://schemas.microsoft.com/office/drawing/2014/main" val="1461685415"/>
                    </a:ext>
                  </a:extLst>
                </a:gridCol>
              </a:tblGrid>
              <a:tr h="228600">
                <a:tc gridSpan="2">
                  <a:txBody>
                    <a:bodyPr/>
                    <a:lstStyle/>
                    <a:p>
                      <a:pPr algn="l" fontAlgn="ctr"/>
                      <a:r>
                        <a:rPr lang="en-US" sz="1600" u="none" strike="noStrike">
                          <a:effectLst/>
                        </a:rPr>
                        <a:t>window=3</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hMerge="1">
                  <a:txBody>
                    <a:bodyPr/>
                    <a:lstStyle/>
                    <a:p>
                      <a:endParaRPr kumimoji="1" lang="ja-JP" altLang="en-US"/>
                    </a:p>
                  </a:txBody>
                  <a:tcPr/>
                </a:tc>
                <a:tc>
                  <a:txBody>
                    <a:bodyPr/>
                    <a:lstStyle/>
                    <a:p>
                      <a:pPr algn="l" fontAlgn="ctr"/>
                      <a:r>
                        <a:rPr lang="ja-JP" altLang="en-US" sz="1600" u="none" strike="noStrike">
                          <a:effectLst/>
                        </a:rPr>
                        <a:t>時</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sz="1600" u="none" strike="noStrike">
                          <a:effectLst/>
                        </a:rPr>
                        <a:t>target</a:t>
                      </a:r>
                      <a:r>
                        <a:rPr lang="ja-JP" altLang="en-US" sz="1600" u="none" strike="noStrike">
                          <a:effectLst/>
                        </a:rPr>
                        <a:t>値</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zh-TW" altLang="en-US" sz="1600" u="none" strike="noStrike">
                          <a:effectLst/>
                        </a:rPr>
                        <a:t>単純移動平均</a:t>
                      </a:r>
                      <a:endParaRPr lang="zh-TW"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計算方法</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544333731"/>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sz="1600" u="none" strike="noStrike">
                          <a:effectLst/>
                        </a:rPr>
                        <a:t>nan</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1845440709"/>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2</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sz="1600" u="none" strike="noStrike">
                          <a:effectLst/>
                        </a:rPr>
                        <a:t>nan</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610784404"/>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37</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(1+10+100)/3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806767855"/>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4</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370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(10+100+1000)/3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3517267946"/>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533.3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(100+1000+500)/3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3061142943"/>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6</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533.3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(1000+500+100)/3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4036786571"/>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7</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203.3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dirty="0">
                          <a:effectLst/>
                        </a:rPr>
                        <a:t>(500+100+10)/3</a:t>
                      </a:r>
                      <a:endParaRPr lang="en-US" altLang="ja-JP"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033795910"/>
                  </a:ext>
                </a:extLst>
              </a:tr>
            </a:tbl>
          </a:graphicData>
        </a:graphic>
      </p:graphicFrame>
      <p:graphicFrame>
        <p:nvGraphicFramePr>
          <p:cNvPr id="6" name="表 5">
            <a:extLst>
              <a:ext uri="{FF2B5EF4-FFF2-40B4-BE49-F238E27FC236}">
                <a16:creationId xmlns:a16="http://schemas.microsoft.com/office/drawing/2014/main" id="{29BFA31B-D1EE-7AD6-A8BB-0C2DAADCEE4B}"/>
              </a:ext>
            </a:extLst>
          </p:cNvPr>
          <p:cNvGraphicFramePr>
            <a:graphicFrameLocks noGrp="1"/>
          </p:cNvGraphicFramePr>
          <p:nvPr>
            <p:extLst>
              <p:ext uri="{D42A27DB-BD31-4B8C-83A1-F6EECF244321}">
                <p14:modId xmlns:p14="http://schemas.microsoft.com/office/powerpoint/2010/main" val="1107854349"/>
              </p:ext>
            </p:extLst>
          </p:nvPr>
        </p:nvGraphicFramePr>
        <p:xfrm>
          <a:off x="10510545" y="2464886"/>
          <a:ext cx="5549900" cy="2245360"/>
        </p:xfrm>
        <a:graphic>
          <a:graphicData uri="http://schemas.openxmlformats.org/drawingml/2006/table">
            <a:tbl>
              <a:tblPr>
                <a:tableStyleId>{5C22544A-7EE6-4342-B048-85BDC9FD1C3A}</a:tableStyleId>
              </a:tblPr>
              <a:tblGrid>
                <a:gridCol w="476297">
                  <a:extLst>
                    <a:ext uri="{9D8B030D-6E8A-4147-A177-3AD203B41FA5}">
                      <a16:colId xmlns:a16="http://schemas.microsoft.com/office/drawing/2014/main" val="3556935156"/>
                    </a:ext>
                  </a:extLst>
                </a:gridCol>
                <a:gridCol w="476297">
                  <a:extLst>
                    <a:ext uri="{9D8B030D-6E8A-4147-A177-3AD203B41FA5}">
                      <a16:colId xmlns:a16="http://schemas.microsoft.com/office/drawing/2014/main" val="3607227175"/>
                    </a:ext>
                  </a:extLst>
                </a:gridCol>
                <a:gridCol w="717898">
                  <a:extLst>
                    <a:ext uri="{9D8B030D-6E8A-4147-A177-3AD203B41FA5}">
                      <a16:colId xmlns:a16="http://schemas.microsoft.com/office/drawing/2014/main" val="2939159232"/>
                    </a:ext>
                  </a:extLst>
                </a:gridCol>
                <a:gridCol w="717898">
                  <a:extLst>
                    <a:ext uri="{9D8B030D-6E8A-4147-A177-3AD203B41FA5}">
                      <a16:colId xmlns:a16="http://schemas.microsoft.com/office/drawing/2014/main" val="3558503408"/>
                    </a:ext>
                  </a:extLst>
                </a:gridCol>
                <a:gridCol w="994012">
                  <a:extLst>
                    <a:ext uri="{9D8B030D-6E8A-4147-A177-3AD203B41FA5}">
                      <a16:colId xmlns:a16="http://schemas.microsoft.com/office/drawing/2014/main" val="2910270254"/>
                    </a:ext>
                  </a:extLst>
                </a:gridCol>
                <a:gridCol w="2167498">
                  <a:extLst>
                    <a:ext uri="{9D8B030D-6E8A-4147-A177-3AD203B41FA5}">
                      <a16:colId xmlns:a16="http://schemas.microsoft.com/office/drawing/2014/main" val="885504687"/>
                    </a:ext>
                  </a:extLst>
                </a:gridCol>
              </a:tblGrid>
              <a:tr h="228600">
                <a:tc gridSpan="2">
                  <a:txBody>
                    <a:bodyPr/>
                    <a:lstStyle/>
                    <a:p>
                      <a:pPr algn="l" fontAlgn="ctr"/>
                      <a:r>
                        <a:rPr lang="en-US" sz="1600" u="none" strike="noStrike">
                          <a:effectLst/>
                        </a:rPr>
                        <a:t>window=3</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hMerge="1">
                  <a:txBody>
                    <a:bodyPr/>
                    <a:lstStyle/>
                    <a:p>
                      <a:endParaRPr kumimoji="1" lang="ja-JP" altLang="en-US"/>
                    </a:p>
                  </a:txBody>
                  <a:tcPr/>
                </a:tc>
                <a:tc>
                  <a:txBody>
                    <a:bodyPr/>
                    <a:lstStyle/>
                    <a:p>
                      <a:pPr algn="l" fontAlgn="ctr"/>
                      <a:r>
                        <a:rPr lang="ja-JP" altLang="en-US" sz="1600" u="none" strike="noStrike">
                          <a:effectLst/>
                        </a:rPr>
                        <a:t>時</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sz="1600" u="none" strike="noStrike">
                          <a:effectLst/>
                        </a:rPr>
                        <a:t>target</a:t>
                      </a:r>
                      <a:r>
                        <a:rPr lang="ja-JP" altLang="en-US" sz="1600" u="none" strike="noStrike">
                          <a:effectLst/>
                        </a:rPr>
                        <a:t>値</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指数移動平均</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計算方法</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874619741"/>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sz="1600" u="none" strike="noStrike">
                          <a:effectLst/>
                        </a:rPr>
                        <a:t>nan</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3091869098"/>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2</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sz="1600" u="none" strike="noStrike">
                          <a:effectLst/>
                        </a:rPr>
                        <a:t>nan</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3681577626"/>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136</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(1+10+100+100)/4</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3142838188"/>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4</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527.5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(10+100+1000+1000)/4</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1407705586"/>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525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(100+1000+500+500)/4</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478862569"/>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6</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425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(1000+500+100+100)/4</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1560512144"/>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7</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155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dirty="0">
                          <a:effectLst/>
                        </a:rPr>
                        <a:t>(500+100+10+10)/4</a:t>
                      </a:r>
                      <a:endParaRPr lang="en-US" altLang="ja-JP"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1638047057"/>
                  </a:ext>
                </a:extLst>
              </a:tr>
            </a:tbl>
          </a:graphicData>
        </a:graphic>
      </p:graphicFrame>
      <p:sp>
        <p:nvSpPr>
          <p:cNvPr id="7" name="テキスト ボックス 6">
            <a:extLst>
              <a:ext uri="{FF2B5EF4-FFF2-40B4-BE49-F238E27FC236}">
                <a16:creationId xmlns:a16="http://schemas.microsoft.com/office/drawing/2014/main" id="{28EEF33B-0F69-02D9-C336-07BEE8648142}"/>
              </a:ext>
            </a:extLst>
          </p:cNvPr>
          <p:cNvSpPr txBox="1"/>
          <p:nvPr/>
        </p:nvSpPr>
        <p:spPr>
          <a:xfrm>
            <a:off x="2280945" y="1866900"/>
            <a:ext cx="1293944" cy="369332"/>
          </a:xfrm>
          <a:prstGeom prst="rect">
            <a:avLst/>
          </a:prstGeom>
          <a:noFill/>
        </p:spPr>
        <p:txBody>
          <a:bodyPr wrap="none" rtlCol="0">
            <a:spAutoFit/>
          </a:bodyPr>
          <a:lstStyle/>
          <a:p>
            <a:r>
              <a:rPr kumimoji="1" lang="ja-JP" altLang="en-US" dirty="0"/>
              <a:t>ログ特徴量</a:t>
            </a:r>
          </a:p>
        </p:txBody>
      </p:sp>
      <p:sp>
        <p:nvSpPr>
          <p:cNvPr id="12" name="テキスト ボックス 11">
            <a:extLst>
              <a:ext uri="{FF2B5EF4-FFF2-40B4-BE49-F238E27FC236}">
                <a16:creationId xmlns:a16="http://schemas.microsoft.com/office/drawing/2014/main" id="{CCC3F41F-BF0A-9268-6FAA-8DEEE934C6E5}"/>
              </a:ext>
            </a:extLst>
          </p:cNvPr>
          <p:cNvSpPr txBox="1"/>
          <p:nvPr/>
        </p:nvSpPr>
        <p:spPr>
          <a:xfrm>
            <a:off x="10662945" y="1833994"/>
            <a:ext cx="1569660" cy="369332"/>
          </a:xfrm>
          <a:prstGeom prst="rect">
            <a:avLst/>
          </a:prstGeom>
          <a:noFill/>
        </p:spPr>
        <p:txBody>
          <a:bodyPr wrap="none" rtlCol="0">
            <a:spAutoFit/>
          </a:bodyPr>
          <a:lstStyle/>
          <a:p>
            <a:r>
              <a:rPr kumimoji="1" lang="ja-JP" altLang="en-US" dirty="0"/>
              <a:t>指数移動平均</a:t>
            </a:r>
          </a:p>
        </p:txBody>
      </p:sp>
      <p:sp>
        <p:nvSpPr>
          <p:cNvPr id="13" name="テキスト ボックス 12">
            <a:extLst>
              <a:ext uri="{FF2B5EF4-FFF2-40B4-BE49-F238E27FC236}">
                <a16:creationId xmlns:a16="http://schemas.microsoft.com/office/drawing/2014/main" id="{FD972E37-D3B9-DA03-5480-3267F4E7464A}"/>
              </a:ext>
            </a:extLst>
          </p:cNvPr>
          <p:cNvSpPr txBox="1"/>
          <p:nvPr/>
        </p:nvSpPr>
        <p:spPr>
          <a:xfrm>
            <a:off x="2280945" y="5525814"/>
            <a:ext cx="1569660" cy="369332"/>
          </a:xfrm>
          <a:prstGeom prst="rect">
            <a:avLst/>
          </a:prstGeom>
          <a:noFill/>
        </p:spPr>
        <p:txBody>
          <a:bodyPr wrap="none" rtlCol="0">
            <a:spAutoFit/>
          </a:bodyPr>
          <a:lstStyle/>
          <a:p>
            <a:r>
              <a:rPr kumimoji="1" lang="ja-JP" altLang="en-US" dirty="0"/>
              <a:t>単純移動平均</a:t>
            </a:r>
          </a:p>
        </p:txBody>
      </p:sp>
      <p:sp>
        <p:nvSpPr>
          <p:cNvPr id="14" name="テキスト ボックス 13">
            <a:extLst>
              <a:ext uri="{FF2B5EF4-FFF2-40B4-BE49-F238E27FC236}">
                <a16:creationId xmlns:a16="http://schemas.microsoft.com/office/drawing/2014/main" id="{9094349F-2038-4AD4-59CA-95DC1E958279}"/>
              </a:ext>
            </a:extLst>
          </p:cNvPr>
          <p:cNvSpPr txBox="1"/>
          <p:nvPr/>
        </p:nvSpPr>
        <p:spPr>
          <a:xfrm>
            <a:off x="10662945" y="4840781"/>
            <a:ext cx="1569660" cy="369332"/>
          </a:xfrm>
          <a:prstGeom prst="rect">
            <a:avLst/>
          </a:prstGeom>
          <a:noFill/>
        </p:spPr>
        <p:txBody>
          <a:bodyPr wrap="none" rtlCol="0">
            <a:spAutoFit/>
          </a:bodyPr>
          <a:lstStyle/>
          <a:p>
            <a:r>
              <a:rPr kumimoji="1" lang="ja-JP" altLang="en-US" dirty="0"/>
              <a:t>加重移動平均</a:t>
            </a:r>
          </a:p>
        </p:txBody>
      </p:sp>
      <p:graphicFrame>
        <p:nvGraphicFramePr>
          <p:cNvPr id="15" name="表 14">
            <a:extLst>
              <a:ext uri="{FF2B5EF4-FFF2-40B4-BE49-F238E27FC236}">
                <a16:creationId xmlns:a16="http://schemas.microsoft.com/office/drawing/2014/main" id="{A71F4262-DF44-05EE-3355-E9C0D69CFBCF}"/>
              </a:ext>
            </a:extLst>
          </p:cNvPr>
          <p:cNvGraphicFramePr>
            <a:graphicFrameLocks noGrp="1"/>
          </p:cNvGraphicFramePr>
          <p:nvPr>
            <p:extLst>
              <p:ext uri="{D42A27DB-BD31-4B8C-83A1-F6EECF244321}">
                <p14:modId xmlns:p14="http://schemas.microsoft.com/office/powerpoint/2010/main" val="235974360"/>
              </p:ext>
            </p:extLst>
          </p:nvPr>
        </p:nvGraphicFramePr>
        <p:xfrm>
          <a:off x="10510355" y="5427980"/>
          <a:ext cx="5549900" cy="3220720"/>
        </p:xfrm>
        <a:graphic>
          <a:graphicData uri="http://schemas.openxmlformats.org/drawingml/2006/table">
            <a:tbl>
              <a:tblPr>
                <a:tableStyleId>{5C22544A-7EE6-4342-B048-85BDC9FD1C3A}</a:tableStyleId>
              </a:tblPr>
              <a:tblGrid>
                <a:gridCol w="476297">
                  <a:extLst>
                    <a:ext uri="{9D8B030D-6E8A-4147-A177-3AD203B41FA5}">
                      <a16:colId xmlns:a16="http://schemas.microsoft.com/office/drawing/2014/main" val="2924972994"/>
                    </a:ext>
                  </a:extLst>
                </a:gridCol>
                <a:gridCol w="476297">
                  <a:extLst>
                    <a:ext uri="{9D8B030D-6E8A-4147-A177-3AD203B41FA5}">
                      <a16:colId xmlns:a16="http://schemas.microsoft.com/office/drawing/2014/main" val="1984809530"/>
                    </a:ext>
                  </a:extLst>
                </a:gridCol>
                <a:gridCol w="717898">
                  <a:extLst>
                    <a:ext uri="{9D8B030D-6E8A-4147-A177-3AD203B41FA5}">
                      <a16:colId xmlns:a16="http://schemas.microsoft.com/office/drawing/2014/main" val="1089121652"/>
                    </a:ext>
                  </a:extLst>
                </a:gridCol>
                <a:gridCol w="717898">
                  <a:extLst>
                    <a:ext uri="{9D8B030D-6E8A-4147-A177-3AD203B41FA5}">
                      <a16:colId xmlns:a16="http://schemas.microsoft.com/office/drawing/2014/main" val="1731377336"/>
                    </a:ext>
                  </a:extLst>
                </a:gridCol>
                <a:gridCol w="994012">
                  <a:extLst>
                    <a:ext uri="{9D8B030D-6E8A-4147-A177-3AD203B41FA5}">
                      <a16:colId xmlns:a16="http://schemas.microsoft.com/office/drawing/2014/main" val="3785108162"/>
                    </a:ext>
                  </a:extLst>
                </a:gridCol>
                <a:gridCol w="2167498">
                  <a:extLst>
                    <a:ext uri="{9D8B030D-6E8A-4147-A177-3AD203B41FA5}">
                      <a16:colId xmlns:a16="http://schemas.microsoft.com/office/drawing/2014/main" val="1128756653"/>
                    </a:ext>
                  </a:extLst>
                </a:gridCol>
              </a:tblGrid>
              <a:tr h="228600">
                <a:tc gridSpan="2">
                  <a:txBody>
                    <a:bodyPr/>
                    <a:lstStyle/>
                    <a:p>
                      <a:pPr algn="l" fontAlgn="ctr"/>
                      <a:r>
                        <a:rPr lang="en-US" sz="1600" u="none" strike="noStrike">
                          <a:effectLst/>
                        </a:rPr>
                        <a:t>window=3</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hMerge="1">
                  <a:txBody>
                    <a:bodyPr/>
                    <a:lstStyle/>
                    <a:p>
                      <a:endParaRPr kumimoji="1" lang="ja-JP" altLang="en-US"/>
                    </a:p>
                  </a:txBody>
                  <a:tcPr/>
                </a:tc>
                <a:tc>
                  <a:txBody>
                    <a:bodyPr/>
                    <a:lstStyle/>
                    <a:p>
                      <a:pPr algn="l" fontAlgn="ctr"/>
                      <a:r>
                        <a:rPr lang="ja-JP" altLang="en-US" sz="1600" u="none" strike="noStrike">
                          <a:effectLst/>
                        </a:rPr>
                        <a:t>時</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sz="1600" u="none" strike="noStrike">
                          <a:effectLst/>
                        </a:rPr>
                        <a:t>target</a:t>
                      </a:r>
                      <a:r>
                        <a:rPr lang="ja-JP" altLang="en-US" sz="1600" u="none" strike="noStrike">
                          <a:effectLst/>
                        </a:rPr>
                        <a:t>値</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zh-TW" altLang="en-US" sz="1600" u="none" strike="noStrike">
                          <a:effectLst/>
                        </a:rPr>
                        <a:t>加重移動平均</a:t>
                      </a:r>
                      <a:endParaRPr lang="zh-TW"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ja-JP" altLang="en-US" sz="1600" u="none" strike="noStrike">
                          <a:effectLst/>
                        </a:rPr>
                        <a:t>計算方法</a:t>
                      </a: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625524903"/>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sz="1600" u="none" strike="noStrike">
                          <a:effectLst/>
                        </a:rPr>
                        <a:t>nan</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03914233"/>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2</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sz="1600" u="none" strike="noStrike">
                          <a:effectLst/>
                        </a:rPr>
                        <a:t>nan</a:t>
                      </a:r>
                      <a:endParaRPr 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1941872222"/>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53.5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(1+10*2+100*3)/(1+2+3)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1290173755"/>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4</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535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(10+100*2+1000*3)/(1+2+3)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2662805186"/>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500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600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(100+1000*2+500*3)/(1+2+3)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4217214199"/>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6</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383.3333333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a:effectLst/>
                        </a:rPr>
                        <a:t>(1000+500*2+100*3)/(1+2+3)</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1798613893"/>
                  </a:ext>
                </a:extLst>
              </a:tr>
              <a:tr h="228600">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endParaRPr lang="ja-JP" altLang="en-US"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7</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10</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r" fontAlgn="ctr"/>
                      <a:r>
                        <a:rPr lang="en-US" altLang="ja-JP" sz="1600" u="none" strike="noStrike">
                          <a:effectLst/>
                        </a:rPr>
                        <a:t>121.6666667</a:t>
                      </a:r>
                      <a:endParaRPr lang="en-US" altLang="ja-JP" sz="1600" b="0" i="0" u="none" strike="noStrike">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tc>
                  <a:txBody>
                    <a:bodyPr/>
                    <a:lstStyle/>
                    <a:p>
                      <a:pPr algn="l" fontAlgn="ctr"/>
                      <a:r>
                        <a:rPr lang="en-US" altLang="ja-JP" sz="1600" u="none" strike="noStrike" dirty="0">
                          <a:effectLst/>
                        </a:rPr>
                        <a:t>(500+100*2+10*3)/(1+2+3)</a:t>
                      </a:r>
                      <a:endParaRPr lang="en-US" altLang="ja-JP" sz="16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6350" marR="6350" marT="6350" marB="0" anchor="ctr"/>
                </a:tc>
                <a:extLst>
                  <a:ext uri="{0D108BD9-81ED-4DB2-BD59-A6C34878D82A}">
                    <a16:rowId xmlns:a16="http://schemas.microsoft.com/office/drawing/2014/main" val="1550427431"/>
                  </a:ext>
                </a:extLst>
              </a:tr>
            </a:tbl>
          </a:graphicData>
        </a:graphic>
      </p:graphicFrame>
    </p:spTree>
    <p:extLst>
      <p:ext uri="{BB962C8B-B14F-4D97-AF65-F5344CB8AC3E}">
        <p14:creationId xmlns:p14="http://schemas.microsoft.com/office/powerpoint/2010/main" val="13040433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018581" y="493118"/>
            <a:ext cx="15177591" cy="824328"/>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Calibri"/>
                <a:ea typeface="筑紫明朝"/>
                <a:cs typeface="+mn-cs"/>
              </a:rPr>
              <a:t>参考</a:t>
            </a:r>
            <a:r>
              <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rPr>
              <a:t>URL</a:t>
            </a:r>
            <a:r>
              <a:rPr kumimoji="0" lang="ja-JP" altLang="en-US" sz="5199" b="0" i="0" u="none" strike="noStrike" kern="1200" cap="none" spc="655" normalizeH="0" baseline="0" noProof="0" dirty="0">
                <a:ln>
                  <a:noFill/>
                </a:ln>
                <a:solidFill>
                  <a:srgbClr val="13538A"/>
                </a:solidFill>
                <a:effectLst/>
                <a:uLnTx/>
                <a:uFillTx/>
                <a:latin typeface="Calibri"/>
                <a:ea typeface="筑紫明朝"/>
                <a:cs typeface="+mn-cs"/>
              </a:rPr>
              <a:t>、参考文献</a:t>
            </a:r>
            <a:endPar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endParaRPr>
          </a:p>
        </p:txBody>
      </p:sp>
      <p:sp>
        <p:nvSpPr>
          <p:cNvPr id="2" name="テキスト ボックス 1">
            <a:extLst>
              <a:ext uri="{FF2B5EF4-FFF2-40B4-BE49-F238E27FC236}">
                <a16:creationId xmlns:a16="http://schemas.microsoft.com/office/drawing/2014/main" id="{0D519578-766D-35A6-1B2E-ECF0224CEF27}"/>
              </a:ext>
            </a:extLst>
          </p:cNvPr>
          <p:cNvSpPr txBox="1"/>
          <p:nvPr/>
        </p:nvSpPr>
        <p:spPr>
          <a:xfrm>
            <a:off x="1744756" y="2351817"/>
            <a:ext cx="1058180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3200" dirty="0">
                <a:effectLst/>
                <a:latin typeface="+mn-ea"/>
              </a:rPr>
              <a:t>✓</a:t>
            </a:r>
            <a:r>
              <a:rPr kumimoji="1" lang="ja-JP" altLang="en-US" sz="32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参考</a:t>
            </a:r>
            <a:r>
              <a:rPr kumimoji="1" lang="en-US" altLang="ja-JP" sz="32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URL</a:t>
            </a:r>
            <a:r>
              <a:rPr kumimoji="1" lang="ja-JP" altLang="en-US" sz="32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a:t>
            </a:r>
            <a:r>
              <a:rPr kumimoji="1" lang="en-US" altLang="ja-JP" sz="32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https://slash-z.com/data-split-of-cross-validation/</a:t>
            </a:r>
            <a:endParaRPr kumimoji="1" lang="ja-JP" altLang="en-US" sz="32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4" name="テキスト ボックス 3">
            <a:extLst>
              <a:ext uri="{FF2B5EF4-FFF2-40B4-BE49-F238E27FC236}">
                <a16:creationId xmlns:a16="http://schemas.microsoft.com/office/drawing/2014/main" id="{79D72611-55A2-DC66-7D56-998668BCEBD7}"/>
              </a:ext>
            </a:extLst>
          </p:cNvPr>
          <p:cNvSpPr txBox="1"/>
          <p:nvPr/>
        </p:nvSpPr>
        <p:spPr>
          <a:xfrm>
            <a:off x="2018581" y="5200427"/>
            <a:ext cx="10375276" cy="523220"/>
          </a:xfrm>
          <a:prstGeom prst="rect">
            <a:avLst/>
          </a:prstGeom>
          <a:noFill/>
        </p:spPr>
        <p:txBody>
          <a:bodyPr wrap="none" rtlCol="0">
            <a:spAutoFit/>
          </a:bodyPr>
          <a:lstStyle/>
          <a:p>
            <a:r>
              <a:rPr kumimoji="0" lang="ja-JP" altLang="en-US" sz="2800" b="0" i="0" u="none" strike="noStrike" kern="1200" cap="none" spc="655" normalizeH="0" baseline="0" noProof="0" dirty="0">
                <a:ln>
                  <a:noFill/>
                </a:ln>
                <a:effectLst/>
                <a:uLnTx/>
                <a:uFillTx/>
                <a:latin typeface="Calibri"/>
                <a:ea typeface="筑紫明朝"/>
                <a:cs typeface="+mn-cs"/>
              </a:rPr>
              <a:t>・「一酸化炭素を用いたベンゼン濃度の推定方法」</a:t>
            </a:r>
            <a:endParaRPr kumimoji="1" lang="ja-JP" altLang="en-US" dirty="0"/>
          </a:p>
        </p:txBody>
      </p:sp>
      <p:sp>
        <p:nvSpPr>
          <p:cNvPr id="5" name="テキスト ボックス 4">
            <a:extLst>
              <a:ext uri="{FF2B5EF4-FFF2-40B4-BE49-F238E27FC236}">
                <a16:creationId xmlns:a16="http://schemas.microsoft.com/office/drawing/2014/main" id="{163F9459-293F-EF6F-E302-DD6AF071CCDD}"/>
              </a:ext>
            </a:extLst>
          </p:cNvPr>
          <p:cNvSpPr txBox="1"/>
          <p:nvPr/>
        </p:nvSpPr>
        <p:spPr>
          <a:xfrm>
            <a:off x="1744756" y="4381500"/>
            <a:ext cx="15520595" cy="1077218"/>
          </a:xfrm>
          <a:prstGeom prst="rect">
            <a:avLst/>
          </a:prstGeom>
          <a:noFill/>
        </p:spPr>
        <p:txBody>
          <a:bodyPr wrap="none" rtlCol="0">
            <a:spAutoFit/>
          </a:bodyPr>
          <a:lstStyle/>
          <a:p>
            <a:r>
              <a:rPr lang="ja-JP" altLang="en-US" sz="3200" dirty="0">
                <a:effectLst/>
                <a:latin typeface="+mn-ea"/>
              </a:rPr>
              <a:t>✓</a:t>
            </a:r>
            <a:r>
              <a:rPr kumimoji="1" lang="ja-JP" altLang="en-US" sz="2400" b="0" i="0" u="sng" strike="noStrike" kern="1200" cap="none" spc="0" normalizeH="0" baseline="0" noProof="0" dirty="0">
                <a:ln>
                  <a:noFill/>
                </a:ln>
                <a:effectLst/>
                <a:uLnTx/>
                <a:uFillTx/>
                <a:latin typeface="Calibri"/>
                <a:ea typeface="ＭＳ Ｐゴシック" panose="020B0600070205080204" pitchFamily="50" charset="-128"/>
                <a:cs typeface="+mn-cs"/>
              </a:rPr>
              <a:t>参考</a:t>
            </a:r>
            <a:r>
              <a:rPr kumimoji="1" lang="en-US" altLang="ja-JP" sz="24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URL</a:t>
            </a:r>
            <a:r>
              <a:rPr kumimoji="1" lang="ja-JP" altLang="en-US" sz="24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rPr>
              <a:t>： </a:t>
            </a:r>
            <a:r>
              <a:rPr lang="en-US" altLang="ja-JP" sz="2400" b="0" u="sng" dirty="0">
                <a:effectLst/>
                <a:latin typeface="Consolas" panose="020B0609020204030204" pitchFamily="49" charset="0"/>
              </a:rPr>
              <a:t>https://tenbou.nies.go.jp/science/institute/region/journal/JELA_2604008_2001.pdf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32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6" name="テキスト ボックス 5">
            <a:extLst>
              <a:ext uri="{FF2B5EF4-FFF2-40B4-BE49-F238E27FC236}">
                <a16:creationId xmlns:a16="http://schemas.microsoft.com/office/drawing/2014/main" id="{AA7CE248-6C99-6996-1D91-980AF2E8E461}"/>
              </a:ext>
            </a:extLst>
          </p:cNvPr>
          <p:cNvSpPr txBox="1"/>
          <p:nvPr/>
        </p:nvSpPr>
        <p:spPr>
          <a:xfrm>
            <a:off x="2133600" y="3162300"/>
            <a:ext cx="10141622" cy="800219"/>
          </a:xfrm>
          <a:prstGeom prst="rect">
            <a:avLst/>
          </a:prstGeom>
          <a:noFill/>
        </p:spPr>
        <p:txBody>
          <a:bodyPr wrap="none" rtlCol="0">
            <a:spAutoFit/>
          </a:bodyPr>
          <a:lstStyle/>
          <a:p>
            <a:r>
              <a:rPr kumimoji="0" lang="ja-JP" altLang="en-US" sz="2800" b="0" i="0" u="none" strike="noStrike" kern="1200" cap="none" spc="655" normalizeH="0" baseline="0" noProof="0" dirty="0">
                <a:ln>
                  <a:noFill/>
                </a:ln>
                <a:effectLst/>
                <a:uLnTx/>
                <a:uFillTx/>
                <a:latin typeface="Calibri"/>
                <a:ea typeface="筑紫明朝"/>
                <a:cs typeface="+mn-cs"/>
              </a:rPr>
              <a:t>・</a:t>
            </a:r>
            <a:r>
              <a:rPr kumimoji="0" lang="en-US" altLang="ja-JP" sz="2800" b="0" i="0" u="none" strike="noStrike" kern="1200" cap="none" spc="655" normalizeH="0" baseline="0" noProof="0" dirty="0">
                <a:ln>
                  <a:noFill/>
                </a:ln>
                <a:effectLst/>
                <a:uLnTx/>
                <a:uFillTx/>
                <a:latin typeface="Calibri"/>
                <a:ea typeface="筑紫明朝"/>
                <a:cs typeface="+mn-cs"/>
              </a:rPr>
              <a:t>1000 </a:t>
            </a:r>
            <a:r>
              <a:rPr kumimoji="0" lang="ja-JP" altLang="en-US" sz="2800" b="0" i="0" u="none" strike="noStrike" kern="1200" cap="none" spc="655" normalizeH="0" baseline="0" noProof="0" dirty="0">
                <a:ln>
                  <a:noFill/>
                </a:ln>
                <a:effectLst/>
                <a:uLnTx/>
                <a:uFillTx/>
                <a:latin typeface="Calibri"/>
                <a:ea typeface="筑紫明朝"/>
                <a:cs typeface="+mn-cs"/>
              </a:rPr>
              <a:t>サンプル以上 </a:t>
            </a:r>
            <a:r>
              <a:rPr kumimoji="0" lang="en-US" altLang="ja-JP" sz="2800" b="0" i="0" u="none" strike="noStrike" kern="1200" cap="none" spc="655" normalizeH="0" baseline="0" noProof="0" dirty="0">
                <a:ln>
                  <a:noFill/>
                </a:ln>
                <a:effectLst/>
                <a:uLnTx/>
                <a:uFillTx/>
                <a:latin typeface="Calibri"/>
                <a:ea typeface="筑紫明朝"/>
                <a:cs typeface="+mn-cs"/>
              </a:rPr>
              <a:t>: 2 </a:t>
            </a:r>
            <a:r>
              <a:rPr kumimoji="0" lang="ja-JP" altLang="en-US" sz="2800" b="0" i="0" u="none" strike="noStrike" kern="1200" cap="none" spc="655" normalizeH="0" baseline="0" noProof="0" dirty="0">
                <a:ln>
                  <a:noFill/>
                </a:ln>
                <a:effectLst/>
                <a:uLnTx/>
                <a:uFillTx/>
                <a:latin typeface="Calibri"/>
                <a:ea typeface="筑紫明朝"/>
                <a:cs typeface="+mn-cs"/>
              </a:rPr>
              <a:t>分割 </a:t>
            </a:r>
            <a:r>
              <a:rPr kumimoji="0" lang="en-US" altLang="ja-JP" sz="2800" b="0" i="0" u="none" strike="noStrike" kern="1200" cap="none" spc="655" normalizeH="0" baseline="0" noProof="0" dirty="0">
                <a:ln>
                  <a:noFill/>
                </a:ln>
                <a:effectLst/>
                <a:uLnTx/>
                <a:uFillTx/>
                <a:latin typeface="Calibri"/>
                <a:ea typeface="筑紫明朝"/>
                <a:cs typeface="+mn-cs"/>
              </a:rPr>
              <a:t>cross-validation</a:t>
            </a:r>
          </a:p>
          <a:p>
            <a:endParaRPr kumimoji="1" lang="ja-JP" altLang="en-US" dirty="0"/>
          </a:p>
        </p:txBody>
      </p:sp>
      <p:sp>
        <p:nvSpPr>
          <p:cNvPr id="7" name="テキスト ボックス 6">
            <a:extLst>
              <a:ext uri="{FF2B5EF4-FFF2-40B4-BE49-F238E27FC236}">
                <a16:creationId xmlns:a16="http://schemas.microsoft.com/office/drawing/2014/main" id="{6951E147-9A20-35D0-8F7C-4D40A4FF3DE0}"/>
              </a:ext>
            </a:extLst>
          </p:cNvPr>
          <p:cNvSpPr txBox="1"/>
          <p:nvPr/>
        </p:nvSpPr>
        <p:spPr>
          <a:xfrm>
            <a:off x="1795652" y="6603966"/>
            <a:ext cx="5208477" cy="1077218"/>
          </a:xfrm>
          <a:prstGeom prst="rect">
            <a:avLst/>
          </a:prstGeom>
          <a:noFill/>
        </p:spPr>
        <p:txBody>
          <a:bodyPr wrap="none" rtlCol="0">
            <a:spAutoFit/>
          </a:bodyPr>
          <a:lstStyle/>
          <a:p>
            <a:r>
              <a:rPr lang="ja-JP" altLang="en-US" sz="3200" dirty="0">
                <a:effectLst/>
                <a:latin typeface="+mn-ea"/>
              </a:rPr>
              <a:t>✓</a:t>
            </a:r>
            <a:r>
              <a:rPr kumimoji="1" lang="ja-JP" altLang="en-US" sz="2400" b="0" i="0" u="sng" strike="noStrike" kern="1200" cap="none" spc="0" normalizeH="0" baseline="0" noProof="0" dirty="0">
                <a:ln>
                  <a:noFill/>
                </a:ln>
                <a:effectLst/>
                <a:uLnTx/>
                <a:uFillTx/>
                <a:latin typeface="Calibri"/>
                <a:ea typeface="ＭＳ Ｐゴシック" panose="020B0600070205080204" pitchFamily="50" charset="-128"/>
                <a:cs typeface="+mn-cs"/>
              </a:rPr>
              <a:t>参考</a:t>
            </a:r>
            <a:r>
              <a:rPr kumimoji="1" lang="ja-JP" altLang="en-US" sz="2400" u="sng" dirty="0">
                <a:latin typeface="Calibri"/>
                <a:ea typeface="ＭＳ Ｐゴシック" panose="020B0600070205080204" pitchFamily="50" charset="-128"/>
              </a:rPr>
              <a:t>文献</a:t>
            </a:r>
            <a:r>
              <a:rPr kumimoji="1" lang="ja-JP" altLang="en-US" sz="2400" b="0" i="0" u="sng" strike="noStrike" kern="1200" cap="none" spc="0" normalizeH="0" baseline="0" noProof="0" dirty="0">
                <a:ln>
                  <a:noFill/>
                </a:ln>
                <a:effectLst/>
                <a:uLnTx/>
                <a:uFillTx/>
                <a:latin typeface="Calibri"/>
                <a:ea typeface="ＭＳ Ｐゴシック" panose="020B0600070205080204" pitchFamily="50" charset="-128"/>
                <a:cs typeface="+mn-cs"/>
              </a:rPr>
              <a:t>：</a:t>
            </a:r>
            <a:r>
              <a:rPr lang="en-US" altLang="ja-JP" sz="2400" b="0" u="sng" dirty="0">
                <a:effectLst/>
                <a:latin typeface="Consolas" panose="020B0609020204030204" pitchFamily="49" charset="0"/>
              </a:rPr>
              <a:t>2008yoko2001_03.pdf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32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
        <p:nvSpPr>
          <p:cNvPr id="12" name="テキスト ボックス 11">
            <a:extLst>
              <a:ext uri="{FF2B5EF4-FFF2-40B4-BE49-F238E27FC236}">
                <a16:creationId xmlns:a16="http://schemas.microsoft.com/office/drawing/2014/main" id="{D500958C-D85A-1C62-64D8-980DEC85E7A9}"/>
              </a:ext>
            </a:extLst>
          </p:cNvPr>
          <p:cNvSpPr txBox="1"/>
          <p:nvPr/>
        </p:nvSpPr>
        <p:spPr>
          <a:xfrm>
            <a:off x="2514600" y="8826432"/>
            <a:ext cx="4996561" cy="523220"/>
          </a:xfrm>
          <a:prstGeom prst="rect">
            <a:avLst/>
          </a:prstGeom>
          <a:noFill/>
        </p:spPr>
        <p:txBody>
          <a:bodyPr wrap="none" rtlCol="0">
            <a:spAutoFit/>
          </a:bodyPr>
          <a:lstStyle/>
          <a:p>
            <a:r>
              <a:rPr kumimoji="0" lang="ja-JP" altLang="en-US" sz="2800" b="0" i="0" u="none" strike="noStrike" kern="1200" cap="none" spc="655" normalizeH="0" baseline="0" noProof="0" dirty="0">
                <a:ln>
                  <a:noFill/>
                </a:ln>
                <a:effectLst/>
                <a:uLnTx/>
                <a:uFillTx/>
                <a:latin typeface="Calibri"/>
                <a:ea typeface="筑紫明朝"/>
                <a:cs typeface="+mn-cs"/>
              </a:rPr>
              <a:t>・技術部から頂いた</a:t>
            </a:r>
            <a:r>
              <a:rPr kumimoji="0" lang="en-US" altLang="ja-JP" sz="2800" b="0" i="0" u="none" strike="noStrike" kern="1200" cap="none" spc="655" normalizeH="0" baseline="0" noProof="0" dirty="0">
                <a:ln>
                  <a:noFill/>
                </a:ln>
                <a:effectLst/>
                <a:uLnTx/>
                <a:uFillTx/>
                <a:latin typeface="Calibri"/>
                <a:ea typeface="筑紫明朝"/>
                <a:cs typeface="+mn-cs"/>
              </a:rPr>
              <a:t>PDF</a:t>
            </a:r>
            <a:endParaRPr kumimoji="1" lang="ja-JP" altLang="en-US" dirty="0"/>
          </a:p>
        </p:txBody>
      </p:sp>
      <p:sp>
        <p:nvSpPr>
          <p:cNvPr id="14" name="テキスト ボックス 13">
            <a:extLst>
              <a:ext uri="{FF2B5EF4-FFF2-40B4-BE49-F238E27FC236}">
                <a16:creationId xmlns:a16="http://schemas.microsoft.com/office/drawing/2014/main" id="{27DCB272-4018-6BAC-88BB-BB518392EC5C}"/>
              </a:ext>
            </a:extLst>
          </p:cNvPr>
          <p:cNvSpPr txBox="1"/>
          <p:nvPr/>
        </p:nvSpPr>
        <p:spPr>
          <a:xfrm>
            <a:off x="1878123" y="8039100"/>
            <a:ext cx="5038559" cy="584775"/>
          </a:xfrm>
          <a:prstGeom prst="rect">
            <a:avLst/>
          </a:prstGeom>
          <a:noFill/>
        </p:spPr>
        <p:txBody>
          <a:bodyPr wrap="none" rtlCol="0">
            <a:spAutoFit/>
          </a:bodyPr>
          <a:lstStyle/>
          <a:p>
            <a:r>
              <a:rPr lang="ja-JP" altLang="en-US" sz="3200" dirty="0">
                <a:effectLst/>
                <a:latin typeface="+mn-ea"/>
              </a:rPr>
              <a:t>✓</a:t>
            </a:r>
            <a:r>
              <a:rPr kumimoji="1" lang="ja-JP" altLang="en-US" sz="2400" b="0" i="0" u="sng" strike="noStrike" kern="1200" cap="none" spc="0" normalizeH="0" baseline="0" noProof="0" dirty="0">
                <a:ln>
                  <a:noFill/>
                </a:ln>
                <a:effectLst/>
                <a:uLnTx/>
                <a:uFillTx/>
                <a:latin typeface="Calibri"/>
                <a:ea typeface="ＭＳ Ｐゴシック" panose="020B0600070205080204" pitchFamily="50" charset="-128"/>
                <a:cs typeface="+mn-cs"/>
              </a:rPr>
              <a:t>参考</a:t>
            </a:r>
            <a:r>
              <a:rPr kumimoji="1" lang="ja-JP" altLang="en-US" sz="2400" u="sng" dirty="0">
                <a:latin typeface="Calibri"/>
                <a:ea typeface="ＭＳ Ｐゴシック" panose="020B0600070205080204" pitchFamily="50" charset="-128"/>
              </a:rPr>
              <a:t>文献</a:t>
            </a:r>
            <a:r>
              <a:rPr kumimoji="1" lang="ja-JP" altLang="en-US" sz="2400" b="0" i="0" u="sng" strike="noStrike" kern="1200" cap="none" spc="0" normalizeH="0" baseline="0" noProof="0" dirty="0">
                <a:ln>
                  <a:noFill/>
                </a:ln>
                <a:effectLst/>
                <a:uLnTx/>
                <a:uFillTx/>
                <a:latin typeface="Calibri"/>
                <a:ea typeface="ＭＳ Ｐゴシック" panose="020B0600070205080204" pitchFamily="50" charset="-128"/>
                <a:cs typeface="+mn-cs"/>
              </a:rPr>
              <a:t>：</a:t>
            </a:r>
            <a:r>
              <a:rPr lang="en-US" altLang="ja-JP" sz="2400" b="0" u="sng" dirty="0">
                <a:effectLst/>
                <a:latin typeface="Consolas" panose="020B0609020204030204" pitchFamily="49" charset="0"/>
              </a:rPr>
              <a:t>02-apctmj1-043.pdf</a:t>
            </a:r>
            <a:endParaRPr kumimoji="1" lang="ja-JP" altLang="en-US" sz="3200" b="0" i="0" u="sng" strike="noStrike" kern="1200" cap="none" spc="0" normalizeH="0" baseline="0" noProof="0" dirty="0">
              <a:ln>
                <a:noFill/>
              </a:ln>
              <a:solidFill>
                <a:prstClr val="black"/>
              </a:solidFill>
              <a:effectLst/>
              <a:uLnTx/>
              <a:uFillTx/>
              <a:latin typeface="Calibri"/>
              <a:ea typeface="ＭＳ Ｐゴシック" panose="020B0600070205080204" pitchFamily="50" charset="-128"/>
              <a:cs typeface="+mn-cs"/>
            </a:endParaRPr>
          </a:p>
        </p:txBody>
      </p:sp>
    </p:spTree>
    <p:extLst>
      <p:ext uri="{BB962C8B-B14F-4D97-AF65-F5344CB8AC3E}">
        <p14:creationId xmlns:p14="http://schemas.microsoft.com/office/powerpoint/2010/main" val="4101870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7709991" cy="824328"/>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Calibri"/>
                <a:ea typeface="筑紫明朝"/>
                <a:cs typeface="+mn-cs"/>
              </a:rPr>
              <a:t>ターゲット同士の相関</a:t>
            </a:r>
            <a:endPar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endParaRPr>
          </a:p>
        </p:txBody>
      </p:sp>
      <p:sp>
        <p:nvSpPr>
          <p:cNvPr id="4" name="テキスト ボックス 3">
            <a:extLst>
              <a:ext uri="{FF2B5EF4-FFF2-40B4-BE49-F238E27FC236}">
                <a16:creationId xmlns:a16="http://schemas.microsoft.com/office/drawing/2014/main" id="{56F8714D-E3A5-DB1C-0643-9DB9A241438E}"/>
              </a:ext>
            </a:extLst>
          </p:cNvPr>
          <p:cNvSpPr txBox="1"/>
          <p:nvPr/>
        </p:nvSpPr>
        <p:spPr>
          <a:xfrm>
            <a:off x="1333500" y="2344132"/>
            <a:ext cx="15735300" cy="4031873"/>
          </a:xfrm>
          <a:prstGeom prst="rect">
            <a:avLst/>
          </a:prstGeom>
          <a:noFill/>
          <a:ln>
            <a:solidFill>
              <a:schemeClr val="tx1"/>
            </a:solidFill>
          </a:ln>
        </p:spPr>
        <p:txBody>
          <a:bodyPr wrap="square">
            <a:spAutoFit/>
          </a:bodyPr>
          <a:lstStyle/>
          <a:p>
            <a:r>
              <a:rPr lang="en-US" altLang="ja-JP" sz="3200" dirty="0">
                <a:effectLst/>
              </a:rPr>
              <a:t>-</a:t>
            </a:r>
            <a:r>
              <a:rPr lang="ja-JP" altLang="en-US" sz="3200" dirty="0">
                <a:effectLst/>
              </a:rPr>
              <a:t>論文より</a:t>
            </a:r>
            <a:r>
              <a:rPr lang="en-US" altLang="ja-JP" sz="3200" dirty="0">
                <a:effectLst/>
              </a:rPr>
              <a:t>-</a:t>
            </a:r>
          </a:p>
          <a:p>
            <a:r>
              <a:rPr lang="ja-JP" altLang="en-US" sz="3200" dirty="0">
                <a:effectLst/>
              </a:rPr>
              <a:t>✓</a:t>
            </a:r>
            <a:r>
              <a:rPr lang="en-US" altLang="ja-JP" sz="3200" dirty="0">
                <a:effectLst/>
              </a:rPr>
              <a:t>CO</a:t>
            </a:r>
            <a:r>
              <a:rPr lang="ja-JP" altLang="en-US" sz="3200" dirty="0">
                <a:effectLst/>
              </a:rPr>
              <a:t>とベンゼンは、１％の危険率で有意の相関がある。</a:t>
            </a:r>
            <a:endParaRPr lang="en-US" altLang="ja-JP" sz="3200" dirty="0">
              <a:effectLst/>
            </a:endParaRPr>
          </a:p>
          <a:p>
            <a:r>
              <a:rPr lang="ja-JP" altLang="en-US" sz="3200" dirty="0">
                <a:effectLst/>
              </a:rPr>
              <a:t>✓冬季にはベンゼン濃度が回帰式から推定された値より低濃度となり、冬季には逆の傾向があった。秋季には相関係数が非常に良い。春季も良好。夏季はやや悪く、冬季は悪い。</a:t>
            </a:r>
            <a:endParaRPr lang="en-US" altLang="ja-JP" sz="3200" dirty="0"/>
          </a:p>
          <a:p>
            <a:r>
              <a:rPr lang="ja-JP" altLang="en-US" sz="3200" dirty="0">
                <a:effectLst/>
              </a:rPr>
              <a:t>✓</a:t>
            </a:r>
            <a:r>
              <a:rPr lang="en-US" altLang="ja-JP" sz="3200" dirty="0"/>
              <a:t>CO</a:t>
            </a:r>
            <a:r>
              <a:rPr lang="ja-JP" altLang="en-US" sz="3200" dirty="0"/>
              <a:t>は夏季に低濃度で、冬季には高濃度になる傾向がある</a:t>
            </a:r>
            <a:endParaRPr lang="en-US" altLang="ja-JP" sz="3200" dirty="0"/>
          </a:p>
          <a:p>
            <a:r>
              <a:rPr lang="ja-JP" altLang="en-US" sz="3200" dirty="0">
                <a:effectLst/>
              </a:rPr>
              <a:t>✓気温が</a:t>
            </a:r>
            <a:r>
              <a:rPr lang="en-US" altLang="ja-JP" sz="3200" dirty="0">
                <a:effectLst/>
              </a:rPr>
              <a:t>10℃</a:t>
            </a:r>
            <a:r>
              <a:rPr lang="ja-JP" altLang="en-US" sz="3200" dirty="0">
                <a:effectLst/>
              </a:rPr>
              <a:t>以下の時に</a:t>
            </a:r>
            <a:r>
              <a:rPr lang="en-US" altLang="ja-JP" sz="3200" dirty="0">
                <a:effectLst/>
              </a:rPr>
              <a:t>CO</a:t>
            </a:r>
            <a:r>
              <a:rPr lang="ja-JP" altLang="en-US" sz="3200" dirty="0">
                <a:effectLst/>
              </a:rPr>
              <a:t>が増加することにし補正した</a:t>
            </a:r>
            <a:endParaRPr lang="en-US" altLang="ja-JP" sz="3200" dirty="0">
              <a:effectLst/>
            </a:endParaRPr>
          </a:p>
          <a:p>
            <a:r>
              <a:rPr lang="ja-JP" altLang="en-US" sz="3200" dirty="0">
                <a:effectLst/>
              </a:rPr>
              <a:t>✓気温が</a:t>
            </a:r>
            <a:r>
              <a:rPr lang="en-US" altLang="ja-JP" sz="3200" dirty="0">
                <a:effectLst/>
              </a:rPr>
              <a:t>25℃</a:t>
            </a:r>
            <a:r>
              <a:rPr lang="ja-JP" altLang="en-US" sz="3200" dirty="0">
                <a:effectLst/>
              </a:rPr>
              <a:t>以上の時にベンゼンが増加することにし補正した</a:t>
            </a:r>
            <a:endParaRPr lang="en-US" altLang="ja-JP" sz="3200" dirty="0">
              <a:effectLst/>
            </a:endParaRPr>
          </a:p>
          <a:p>
            <a:r>
              <a:rPr lang="ja-JP" altLang="en-US" sz="3200" dirty="0">
                <a:effectLst/>
              </a:rPr>
              <a:t>✓ベンゼンや</a:t>
            </a:r>
            <a:r>
              <a:rPr lang="en-US" altLang="ja-JP" sz="3200" dirty="0">
                <a:effectLst/>
              </a:rPr>
              <a:t>CO</a:t>
            </a:r>
            <a:r>
              <a:rPr lang="ja-JP" altLang="en-US" sz="3200" dirty="0">
                <a:effectLst/>
              </a:rPr>
              <a:t>、</a:t>
            </a:r>
            <a:r>
              <a:rPr lang="en-US" altLang="ja-JP" sz="3200" dirty="0">
                <a:effectLst/>
              </a:rPr>
              <a:t>No</a:t>
            </a:r>
            <a:r>
              <a:rPr lang="ja-JP" altLang="en-US" sz="3200" dirty="0">
                <a:effectLst/>
              </a:rPr>
              <a:t>ｘは自動車</a:t>
            </a:r>
            <a:r>
              <a:rPr lang="en-US" altLang="ja-JP" sz="3200" dirty="0">
                <a:effectLst/>
              </a:rPr>
              <a:t>(</a:t>
            </a:r>
            <a:r>
              <a:rPr lang="ja-JP" altLang="en-US" sz="3200" dirty="0">
                <a:effectLst/>
              </a:rPr>
              <a:t>燃料</a:t>
            </a:r>
            <a:r>
              <a:rPr lang="en-US" altLang="ja-JP" sz="3200" dirty="0">
                <a:effectLst/>
              </a:rPr>
              <a:t>)</a:t>
            </a:r>
            <a:r>
              <a:rPr lang="ja-JP" altLang="en-US" sz="3200" dirty="0">
                <a:effectLst/>
              </a:rPr>
              <a:t>の寄与が大きい</a:t>
            </a:r>
            <a:endParaRPr lang="en-US" altLang="ja-JP" sz="3200" dirty="0"/>
          </a:p>
        </p:txBody>
      </p:sp>
    </p:spTree>
    <p:extLst>
      <p:ext uri="{BB962C8B-B14F-4D97-AF65-F5344CB8AC3E}">
        <p14:creationId xmlns:p14="http://schemas.microsoft.com/office/powerpoint/2010/main" val="2602702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7709991" cy="824328"/>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Calibri"/>
                <a:ea typeface="筑紫明朝"/>
              </a:rPr>
              <a:t>自己相関係数</a:t>
            </a:r>
            <a:endPar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endParaRPr>
          </a:p>
        </p:txBody>
      </p:sp>
      <p:sp>
        <p:nvSpPr>
          <p:cNvPr id="5" name="正方形/長方形 4">
            <a:extLst>
              <a:ext uri="{FF2B5EF4-FFF2-40B4-BE49-F238E27FC236}">
                <a16:creationId xmlns:a16="http://schemas.microsoft.com/office/drawing/2014/main" id="{7FF429C5-A3EF-10BC-AC94-4A5F880D41F7}"/>
              </a:ext>
            </a:extLst>
          </p:cNvPr>
          <p:cNvSpPr/>
          <p:nvPr/>
        </p:nvSpPr>
        <p:spPr>
          <a:xfrm>
            <a:off x="685800" y="2171700"/>
            <a:ext cx="17449800" cy="73329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noFill/>
            </a:endParaRPr>
          </a:p>
        </p:txBody>
      </p:sp>
      <p:pic>
        <p:nvPicPr>
          <p:cNvPr id="3" name="図 2">
            <a:extLst>
              <a:ext uri="{FF2B5EF4-FFF2-40B4-BE49-F238E27FC236}">
                <a16:creationId xmlns:a16="http://schemas.microsoft.com/office/drawing/2014/main" id="{9ED36F69-F856-5033-24A9-E7E4A792D049}"/>
              </a:ext>
            </a:extLst>
          </p:cNvPr>
          <p:cNvPicPr>
            <a:picLocks noChangeAspect="1"/>
          </p:cNvPicPr>
          <p:nvPr/>
        </p:nvPicPr>
        <p:blipFill>
          <a:blip r:embed="rId2"/>
          <a:stretch>
            <a:fillRect/>
          </a:stretch>
        </p:blipFill>
        <p:spPr>
          <a:xfrm>
            <a:off x="1689837" y="4305300"/>
            <a:ext cx="16276071" cy="4953000"/>
          </a:xfrm>
          <a:prstGeom prst="rect">
            <a:avLst/>
          </a:prstGeom>
        </p:spPr>
      </p:pic>
      <p:sp>
        <p:nvSpPr>
          <p:cNvPr id="6" name="テキスト ボックス 5">
            <a:extLst>
              <a:ext uri="{FF2B5EF4-FFF2-40B4-BE49-F238E27FC236}">
                <a16:creationId xmlns:a16="http://schemas.microsoft.com/office/drawing/2014/main" id="{80C13190-6CBC-88ED-2845-7DE95930E09A}"/>
              </a:ext>
            </a:extLst>
          </p:cNvPr>
          <p:cNvSpPr txBox="1"/>
          <p:nvPr/>
        </p:nvSpPr>
        <p:spPr>
          <a:xfrm>
            <a:off x="875754" y="2617324"/>
            <a:ext cx="3775393" cy="1384995"/>
          </a:xfrm>
          <a:prstGeom prst="rect">
            <a:avLst/>
          </a:prstGeom>
          <a:solidFill>
            <a:srgbClr val="E6E6E6"/>
          </a:solidFill>
        </p:spPr>
        <p:txBody>
          <a:bodyPr wrap="none" rtlCol="0">
            <a:spAutoFit/>
          </a:bodyPr>
          <a:lstStyle/>
          <a:p>
            <a:r>
              <a:rPr kumimoji="1" lang="en-US" altLang="ja-JP" sz="2800" dirty="0">
                <a:latin typeface="+mn-ea"/>
              </a:rPr>
              <a:t>N</a:t>
            </a:r>
            <a:r>
              <a:rPr kumimoji="1" lang="ja-JP" altLang="en-US" sz="2800" dirty="0">
                <a:latin typeface="+mn-ea"/>
              </a:rPr>
              <a:t>個ずらした時系列と</a:t>
            </a:r>
            <a:endParaRPr kumimoji="1" lang="en-US" altLang="ja-JP" sz="2800" dirty="0">
              <a:latin typeface="+mn-ea"/>
            </a:endParaRPr>
          </a:p>
          <a:p>
            <a:r>
              <a:rPr kumimoji="1" lang="ja-JP" altLang="en-US" sz="2800" dirty="0">
                <a:latin typeface="+mn-ea"/>
              </a:rPr>
              <a:t>元の時系列の相関係数</a:t>
            </a:r>
            <a:endParaRPr kumimoji="1" lang="en-US" altLang="ja-JP" sz="2800" dirty="0">
              <a:latin typeface="+mn-ea"/>
            </a:endParaRPr>
          </a:p>
          <a:p>
            <a:r>
              <a:rPr kumimoji="1" lang="en-US" altLang="ja-JP" sz="2800" dirty="0">
                <a:latin typeface="+mn-ea"/>
              </a:rPr>
              <a:t>※</a:t>
            </a:r>
            <a:r>
              <a:rPr kumimoji="1" lang="ja-JP" altLang="en-US" sz="2800" dirty="0">
                <a:latin typeface="+mn-ea"/>
              </a:rPr>
              <a:t>ベンゼンの結果図</a:t>
            </a:r>
          </a:p>
        </p:txBody>
      </p:sp>
      <p:sp>
        <p:nvSpPr>
          <p:cNvPr id="7" name="テキスト ボックス 6">
            <a:extLst>
              <a:ext uri="{FF2B5EF4-FFF2-40B4-BE49-F238E27FC236}">
                <a16:creationId xmlns:a16="http://schemas.microsoft.com/office/drawing/2014/main" id="{D62595EA-A208-491C-E976-398362125DFD}"/>
              </a:ext>
            </a:extLst>
          </p:cNvPr>
          <p:cNvSpPr txBox="1"/>
          <p:nvPr/>
        </p:nvSpPr>
        <p:spPr>
          <a:xfrm>
            <a:off x="6705600" y="2767880"/>
            <a:ext cx="9905276" cy="523220"/>
          </a:xfrm>
          <a:prstGeom prst="rect">
            <a:avLst/>
          </a:prstGeom>
          <a:noFill/>
        </p:spPr>
        <p:txBody>
          <a:bodyPr wrap="none" rtlCol="0">
            <a:spAutoFit/>
          </a:bodyPr>
          <a:lstStyle/>
          <a:p>
            <a:r>
              <a:rPr kumimoji="1" lang="ja-JP" altLang="en-US" sz="2800" dirty="0">
                <a:latin typeface="+mn-ea"/>
              </a:rPr>
              <a:t>現在の値と</a:t>
            </a:r>
            <a:r>
              <a:rPr kumimoji="1" lang="en-US" altLang="ja-JP" sz="2800" dirty="0">
                <a:latin typeface="+mn-ea"/>
              </a:rPr>
              <a:t>1</a:t>
            </a:r>
            <a:r>
              <a:rPr kumimoji="1" lang="ja-JP" altLang="en-US" sz="2800" dirty="0">
                <a:latin typeface="+mn-ea"/>
              </a:rPr>
              <a:t>時間前、</a:t>
            </a:r>
            <a:r>
              <a:rPr kumimoji="1" lang="en-US" altLang="ja-JP" sz="2800" dirty="0">
                <a:latin typeface="+mn-ea"/>
              </a:rPr>
              <a:t>2</a:t>
            </a:r>
            <a:r>
              <a:rPr kumimoji="1" lang="ja-JP" altLang="en-US" sz="2800" dirty="0">
                <a:latin typeface="+mn-ea"/>
              </a:rPr>
              <a:t>時間前、１日前、７日前と相関がありそう。</a:t>
            </a:r>
          </a:p>
        </p:txBody>
      </p:sp>
      <p:sp>
        <p:nvSpPr>
          <p:cNvPr id="12" name="楕円 11">
            <a:extLst>
              <a:ext uri="{FF2B5EF4-FFF2-40B4-BE49-F238E27FC236}">
                <a16:creationId xmlns:a16="http://schemas.microsoft.com/office/drawing/2014/main" id="{F20E8D38-757C-86C3-0E89-3440FFD08CF0}"/>
              </a:ext>
            </a:extLst>
          </p:cNvPr>
          <p:cNvSpPr/>
          <p:nvPr/>
        </p:nvSpPr>
        <p:spPr>
          <a:xfrm>
            <a:off x="2895600" y="6896100"/>
            <a:ext cx="381000" cy="336422"/>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noFill/>
            </a:endParaRPr>
          </a:p>
        </p:txBody>
      </p:sp>
      <p:sp>
        <p:nvSpPr>
          <p:cNvPr id="13" name="楕円 12">
            <a:extLst>
              <a:ext uri="{FF2B5EF4-FFF2-40B4-BE49-F238E27FC236}">
                <a16:creationId xmlns:a16="http://schemas.microsoft.com/office/drawing/2014/main" id="{BC640634-ED40-B100-29E1-2621E6C536EA}"/>
              </a:ext>
            </a:extLst>
          </p:cNvPr>
          <p:cNvSpPr/>
          <p:nvPr/>
        </p:nvSpPr>
        <p:spPr>
          <a:xfrm>
            <a:off x="4131273" y="6920261"/>
            <a:ext cx="381000" cy="336422"/>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noFill/>
            </a:endParaRPr>
          </a:p>
        </p:txBody>
      </p:sp>
      <p:sp>
        <p:nvSpPr>
          <p:cNvPr id="14" name="楕円 13">
            <a:extLst>
              <a:ext uri="{FF2B5EF4-FFF2-40B4-BE49-F238E27FC236}">
                <a16:creationId xmlns:a16="http://schemas.microsoft.com/office/drawing/2014/main" id="{1B03744F-B076-1823-1AE4-78B8885569ED}"/>
              </a:ext>
            </a:extLst>
          </p:cNvPr>
          <p:cNvSpPr/>
          <p:nvPr/>
        </p:nvSpPr>
        <p:spPr>
          <a:xfrm>
            <a:off x="12725400" y="6920261"/>
            <a:ext cx="381000" cy="336422"/>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noFill/>
            </a:endParaRPr>
          </a:p>
        </p:txBody>
      </p:sp>
      <p:sp>
        <p:nvSpPr>
          <p:cNvPr id="16" name="楕円 15">
            <a:extLst>
              <a:ext uri="{FF2B5EF4-FFF2-40B4-BE49-F238E27FC236}">
                <a16:creationId xmlns:a16="http://schemas.microsoft.com/office/drawing/2014/main" id="{71BAD584-78EA-35B7-EA59-209BD13BA0A2}"/>
              </a:ext>
            </a:extLst>
          </p:cNvPr>
          <p:cNvSpPr/>
          <p:nvPr/>
        </p:nvSpPr>
        <p:spPr>
          <a:xfrm>
            <a:off x="2895600" y="7461122"/>
            <a:ext cx="381000" cy="33642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solidFill>
                <a:srgbClr val="FF0000"/>
              </a:solidFill>
            </a:endParaRPr>
          </a:p>
        </p:txBody>
      </p:sp>
      <p:sp>
        <p:nvSpPr>
          <p:cNvPr id="17" name="楕円 16">
            <a:extLst>
              <a:ext uri="{FF2B5EF4-FFF2-40B4-BE49-F238E27FC236}">
                <a16:creationId xmlns:a16="http://schemas.microsoft.com/office/drawing/2014/main" id="{557284DC-4D94-6293-35DA-BEC3F90521DA}"/>
              </a:ext>
            </a:extLst>
          </p:cNvPr>
          <p:cNvSpPr/>
          <p:nvPr/>
        </p:nvSpPr>
        <p:spPr>
          <a:xfrm>
            <a:off x="6328779" y="2861279"/>
            <a:ext cx="381000" cy="336422"/>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rgbClr val="FF0000"/>
                </a:solidFill>
              </a:ln>
              <a:noFill/>
            </a:endParaRPr>
          </a:p>
        </p:txBody>
      </p:sp>
      <p:sp>
        <p:nvSpPr>
          <p:cNvPr id="18" name="テキスト ボックス 17">
            <a:extLst>
              <a:ext uri="{FF2B5EF4-FFF2-40B4-BE49-F238E27FC236}">
                <a16:creationId xmlns:a16="http://schemas.microsoft.com/office/drawing/2014/main" id="{2BD92010-524D-C67A-2524-86DD65BF96FA}"/>
              </a:ext>
            </a:extLst>
          </p:cNvPr>
          <p:cNvSpPr txBox="1"/>
          <p:nvPr/>
        </p:nvSpPr>
        <p:spPr>
          <a:xfrm>
            <a:off x="3304478" y="7684648"/>
            <a:ext cx="4261103" cy="523220"/>
          </a:xfrm>
          <a:prstGeom prst="rect">
            <a:avLst/>
          </a:prstGeom>
          <a:noFill/>
        </p:spPr>
        <p:txBody>
          <a:bodyPr wrap="none" rtlCol="0">
            <a:spAutoFit/>
          </a:bodyPr>
          <a:lstStyle/>
          <a:p>
            <a:r>
              <a:rPr kumimoji="1" lang="ja-JP" altLang="en-US" sz="2800" dirty="0">
                <a:latin typeface="+mn-ea"/>
              </a:rPr>
              <a:t>ログ特徴量を作成した場所</a:t>
            </a:r>
            <a:endParaRPr kumimoji="1" lang="en-US" altLang="ja-JP" sz="2800" dirty="0">
              <a:latin typeface="+mn-ea"/>
            </a:endParaRPr>
          </a:p>
        </p:txBody>
      </p:sp>
    </p:spTree>
    <p:extLst>
      <p:ext uri="{BB962C8B-B14F-4D97-AF65-F5344CB8AC3E}">
        <p14:creationId xmlns:p14="http://schemas.microsoft.com/office/powerpoint/2010/main" val="3922483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2144430" y="1149079"/>
            <a:ext cx="13999139" cy="7988842"/>
            <a:chOff x="0" y="0"/>
            <a:chExt cx="7620000" cy="4348480"/>
          </a:xfrm>
        </p:grpSpPr>
        <p:sp>
          <p:nvSpPr>
            <p:cNvPr id="3" name="Freeform 3"/>
            <p:cNvSpPr/>
            <p:nvPr/>
          </p:nvSpPr>
          <p:spPr>
            <a:xfrm>
              <a:off x="304800" y="304800"/>
              <a:ext cx="7315200" cy="4043680"/>
            </a:xfrm>
            <a:custGeom>
              <a:avLst/>
              <a:gdLst/>
              <a:ahLst/>
              <a:cxnLst/>
              <a:rect l="l" t="t" r="r" b="b"/>
              <a:pathLst>
                <a:path w="7315200" h="4043680">
                  <a:moveTo>
                    <a:pt x="7315200" y="0"/>
                  </a:moveTo>
                  <a:lnTo>
                    <a:pt x="7315200" y="4043680"/>
                  </a:lnTo>
                  <a:lnTo>
                    <a:pt x="0" y="4043680"/>
                  </a:lnTo>
                  <a:lnTo>
                    <a:pt x="0" y="3738880"/>
                  </a:lnTo>
                  <a:lnTo>
                    <a:pt x="7010400" y="3738880"/>
                  </a:lnTo>
                  <a:lnTo>
                    <a:pt x="7010400" y="0"/>
                  </a:lnTo>
                  <a:close/>
                </a:path>
              </a:pathLst>
            </a:custGeom>
            <a:solidFill>
              <a:srgbClr val="D4EEF0"/>
            </a:solidFill>
          </p:spPr>
        </p:sp>
        <p:sp>
          <p:nvSpPr>
            <p:cNvPr id="4" name="Freeform 4"/>
            <p:cNvSpPr/>
            <p:nvPr/>
          </p:nvSpPr>
          <p:spPr>
            <a:xfrm>
              <a:off x="0" y="0"/>
              <a:ext cx="7315200" cy="4043680"/>
            </a:xfrm>
            <a:custGeom>
              <a:avLst/>
              <a:gdLst/>
              <a:ahLst/>
              <a:cxnLst/>
              <a:rect l="l" t="t" r="r" b="b"/>
              <a:pathLst>
                <a:path w="7315200" h="4043680">
                  <a:moveTo>
                    <a:pt x="0" y="0"/>
                  </a:moveTo>
                  <a:lnTo>
                    <a:pt x="7315200" y="0"/>
                  </a:lnTo>
                  <a:lnTo>
                    <a:pt x="7315200" y="4043680"/>
                  </a:lnTo>
                  <a:lnTo>
                    <a:pt x="0" y="4043680"/>
                  </a:lnTo>
                  <a:close/>
                </a:path>
              </a:pathLst>
            </a:custGeom>
            <a:solidFill>
              <a:srgbClr val="265386"/>
            </a:solidFill>
          </p:spPr>
        </p:sp>
      </p:grpSp>
      <p:grpSp>
        <p:nvGrpSpPr>
          <p:cNvPr id="5" name="Group 5"/>
          <p:cNvGrpSpPr/>
          <p:nvPr/>
        </p:nvGrpSpPr>
        <p:grpSpPr>
          <a:xfrm>
            <a:off x="2438400" y="1409699"/>
            <a:ext cx="11540738" cy="582980"/>
            <a:chOff x="0" y="-1246891"/>
            <a:chExt cx="14686211" cy="777306"/>
          </a:xfrm>
        </p:grpSpPr>
        <p:sp>
          <p:nvSpPr>
            <p:cNvPr id="6" name="TextBox 6"/>
            <p:cNvSpPr txBox="1"/>
            <p:nvPr/>
          </p:nvSpPr>
          <p:spPr>
            <a:xfrm>
              <a:off x="4460556" y="-1246891"/>
              <a:ext cx="10225655" cy="730799"/>
            </a:xfrm>
            <a:prstGeom prst="rect">
              <a:avLst/>
            </a:prstGeom>
          </p:spPr>
          <p:txBody>
            <a:bodyPr lIns="0" tIns="0" rIns="0" bIns="0" rtlCol="0" anchor="t">
              <a:spAutoFit/>
            </a:bodyPr>
            <a:lstStyle/>
            <a:p>
              <a:pPr>
                <a:lnSpc>
                  <a:spcPts val="4559"/>
                </a:lnSpc>
                <a:spcBef>
                  <a:spcPct val="0"/>
                </a:spcBef>
              </a:pPr>
              <a:r>
                <a:rPr lang="ja-JP" altLang="en-US" sz="3799" dirty="0">
                  <a:solidFill>
                    <a:srgbClr val="FFFFFF"/>
                  </a:solidFill>
                  <a:latin typeface="+mn-ea"/>
                </a:rPr>
                <a:t>大気汚染測定値の予測</a:t>
              </a:r>
              <a:r>
                <a:rPr lang="en-US" altLang="ja-JP" sz="3799" dirty="0">
                  <a:solidFill>
                    <a:srgbClr val="FFFFFF"/>
                  </a:solidFill>
                  <a:latin typeface="+mn-ea"/>
                </a:rPr>
                <a:t>(</a:t>
              </a:r>
              <a:r>
                <a:rPr lang="ja-JP" altLang="en-US" sz="3799" dirty="0">
                  <a:solidFill>
                    <a:srgbClr val="FFFFFF"/>
                  </a:solidFill>
                  <a:latin typeface="+mn-ea"/>
                </a:rPr>
                <a:t>種別：時系列</a:t>
              </a:r>
              <a:r>
                <a:rPr lang="en-US" altLang="ja-JP" sz="3799" dirty="0">
                  <a:solidFill>
                    <a:srgbClr val="FFFFFF"/>
                  </a:solidFill>
                  <a:latin typeface="+mn-ea"/>
                </a:rPr>
                <a:t>)</a:t>
              </a:r>
              <a:endParaRPr lang="en-US" sz="3799" dirty="0">
                <a:solidFill>
                  <a:srgbClr val="FFFFFF"/>
                </a:solidFill>
                <a:latin typeface="+mn-ea"/>
              </a:endParaRPr>
            </a:p>
          </p:txBody>
        </p:sp>
        <p:sp>
          <p:nvSpPr>
            <p:cNvPr id="7" name="TextBox 7"/>
            <p:cNvSpPr txBox="1"/>
            <p:nvPr/>
          </p:nvSpPr>
          <p:spPr>
            <a:xfrm>
              <a:off x="0" y="-1225432"/>
              <a:ext cx="5623631" cy="755847"/>
            </a:xfrm>
            <a:prstGeom prst="rect">
              <a:avLst/>
            </a:prstGeom>
          </p:spPr>
          <p:txBody>
            <a:bodyPr wrap="square" lIns="0" tIns="0" rIns="0" bIns="0" rtlCol="0" anchor="t">
              <a:spAutoFit/>
            </a:bodyPr>
            <a:lstStyle/>
            <a:p>
              <a:pPr>
                <a:lnSpc>
                  <a:spcPts val="4559"/>
                </a:lnSpc>
                <a:spcBef>
                  <a:spcPct val="0"/>
                </a:spcBef>
              </a:pPr>
              <a:r>
                <a:rPr lang="ja-JP" altLang="en-US" sz="3799" dirty="0">
                  <a:solidFill>
                    <a:srgbClr val="FFFFFF"/>
                  </a:solidFill>
                  <a:latin typeface="+mn-ea"/>
                </a:rPr>
                <a:t>課題テーマ</a:t>
              </a:r>
              <a:r>
                <a:rPr lang="en-US" altLang="ja-JP" sz="3799" dirty="0">
                  <a:solidFill>
                    <a:srgbClr val="FFFFFF"/>
                  </a:solidFill>
                  <a:latin typeface="+mn-ea"/>
                </a:rPr>
                <a:t>6</a:t>
              </a:r>
              <a:r>
                <a:rPr lang="ja-JP" altLang="en-US" sz="3799" dirty="0">
                  <a:solidFill>
                    <a:srgbClr val="FFFFFF"/>
                  </a:solidFill>
                  <a:ea typeface="筑紫明朝"/>
                </a:rPr>
                <a:t>：</a:t>
              </a:r>
              <a:endParaRPr lang="en-US" sz="3799" dirty="0">
                <a:solidFill>
                  <a:srgbClr val="FFFFFF"/>
                </a:solidFill>
                <a:ea typeface="筑紫明朝"/>
              </a:endParaRPr>
            </a:p>
          </p:txBody>
        </p:sp>
      </p:grpSp>
      <p:sp>
        <p:nvSpPr>
          <p:cNvPr id="11" name="正方形/長方形 10">
            <a:extLst>
              <a:ext uri="{FF2B5EF4-FFF2-40B4-BE49-F238E27FC236}">
                <a16:creationId xmlns:a16="http://schemas.microsoft.com/office/drawing/2014/main" id="{77C9E4A2-DEAE-FF6F-C859-2913C46237E8}"/>
              </a:ext>
            </a:extLst>
          </p:cNvPr>
          <p:cNvSpPr/>
          <p:nvPr/>
        </p:nvSpPr>
        <p:spPr>
          <a:xfrm>
            <a:off x="2260067" y="2438059"/>
            <a:ext cx="12562327" cy="61398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12" name="Table 3">
            <a:extLst>
              <a:ext uri="{FF2B5EF4-FFF2-40B4-BE49-F238E27FC236}">
                <a16:creationId xmlns:a16="http://schemas.microsoft.com/office/drawing/2014/main" id="{962041CE-7059-5687-7359-BB234D9E2842}"/>
              </a:ext>
            </a:extLst>
          </p:cNvPr>
          <p:cNvGraphicFramePr>
            <a:graphicFrameLocks noGrp="1"/>
          </p:cNvGraphicFramePr>
          <p:nvPr>
            <p:extLst>
              <p:ext uri="{D42A27DB-BD31-4B8C-83A1-F6EECF244321}">
                <p14:modId xmlns:p14="http://schemas.microsoft.com/office/powerpoint/2010/main" val="2762593456"/>
              </p:ext>
            </p:extLst>
          </p:nvPr>
        </p:nvGraphicFramePr>
        <p:xfrm>
          <a:off x="2587775" y="2606678"/>
          <a:ext cx="12057865" cy="2855251"/>
        </p:xfrm>
        <a:graphic>
          <a:graphicData uri="http://schemas.openxmlformats.org/drawingml/2006/table">
            <a:tbl>
              <a:tblPr/>
              <a:tblGrid>
                <a:gridCol w="2304265">
                  <a:extLst>
                    <a:ext uri="{9D8B030D-6E8A-4147-A177-3AD203B41FA5}">
                      <a16:colId xmlns:a16="http://schemas.microsoft.com/office/drawing/2014/main" val="20000"/>
                    </a:ext>
                  </a:extLst>
                </a:gridCol>
                <a:gridCol w="9753600">
                  <a:extLst>
                    <a:ext uri="{9D8B030D-6E8A-4147-A177-3AD203B41FA5}">
                      <a16:colId xmlns:a16="http://schemas.microsoft.com/office/drawing/2014/main" val="20001"/>
                    </a:ext>
                  </a:extLst>
                </a:gridCol>
              </a:tblGrid>
              <a:tr h="1379047">
                <a:tc>
                  <a:txBody>
                    <a:bodyPr/>
                    <a:lstStyle/>
                    <a:p>
                      <a:pPr algn="l">
                        <a:lnSpc>
                          <a:spcPts val="4559"/>
                        </a:lnSpc>
                        <a:spcBef>
                          <a:spcPct val="0"/>
                        </a:spcBef>
                      </a:pPr>
                      <a:r>
                        <a:rPr lang="en-US" altLang="ja-JP" sz="3200" dirty="0">
                          <a:solidFill>
                            <a:srgbClr val="FFFFFF"/>
                          </a:solidFill>
                          <a:latin typeface="+mn-ea"/>
                          <a:ea typeface="+mn-ea"/>
                        </a:rPr>
                        <a:t>Kaggle</a:t>
                      </a: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2F6098">
                        <a:alpha val="80000"/>
                      </a:srgbClr>
                    </a:solidFill>
                  </a:tcPr>
                </a:tc>
                <a:tc>
                  <a:txBody>
                    <a:bodyPr/>
                    <a:lstStyle/>
                    <a:p>
                      <a:pPr algn="l" fontAlgn="base"/>
                      <a:r>
                        <a:rPr lang="en-US" altLang="ja-JP" sz="3600" b="1" i="0" dirty="0">
                          <a:solidFill>
                            <a:schemeClr val="tx1"/>
                          </a:solidFill>
                          <a:effectLst/>
                          <a:latin typeface="+mn-ea"/>
                          <a:ea typeface="+mn-ea"/>
                        </a:rPr>
                        <a:t>Tabular Playground Series - Jul 2021</a:t>
                      </a:r>
                    </a:p>
                    <a:p>
                      <a:pPr algn="l" fontAlgn="base"/>
                      <a:r>
                        <a:rPr lang="en-US" altLang="ja-JP" sz="1600" b="1" i="0" u="sng" dirty="0">
                          <a:solidFill>
                            <a:srgbClr val="92D050"/>
                          </a:solidFill>
                          <a:effectLst/>
                          <a:latin typeface="+mn-ea"/>
                          <a:ea typeface="+mn-ea"/>
                        </a:rPr>
                        <a:t>https://www.kaggle.com/c/tabular-playground-series-jul-2021</a:t>
                      </a:r>
                      <a:endParaRPr lang="en-US" sz="1600" dirty="0">
                        <a:solidFill>
                          <a:srgbClr val="14DF41">
                            <a:alpha val="80000"/>
                          </a:srgbClr>
                        </a:solidFill>
                        <a:latin typeface="+mn-ea"/>
                        <a:ea typeface="+mn-ea"/>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FF">
                        <a:alpha val="80000"/>
                      </a:srgbClr>
                    </a:solidFill>
                  </a:tcPr>
                </a:tc>
                <a:extLst>
                  <a:ext uri="{0D108BD9-81ED-4DB2-BD59-A6C34878D82A}">
                    <a16:rowId xmlns:a16="http://schemas.microsoft.com/office/drawing/2014/main" val="10000"/>
                  </a:ext>
                </a:extLst>
              </a:tr>
              <a:tr h="1476204">
                <a:tc>
                  <a:txBody>
                    <a:bodyPr/>
                    <a:lstStyle/>
                    <a:p>
                      <a:pPr algn="just">
                        <a:lnSpc>
                          <a:spcPct val="100000"/>
                        </a:lnSpc>
                        <a:defRPr/>
                      </a:pPr>
                      <a:r>
                        <a:rPr lang="ja-JP" altLang="en-US" sz="3200" b="1" dirty="0">
                          <a:solidFill>
                            <a:srgbClr val="FFFFFF">
                              <a:alpha val="80000"/>
                            </a:srgbClr>
                          </a:solidFill>
                          <a:latin typeface="+mn-ea"/>
                          <a:ea typeface="+mn-ea"/>
                        </a:rPr>
                        <a:t>課題タスク</a:t>
                      </a:r>
                      <a:endParaRPr lang="en-US" sz="3200" b="1" dirty="0">
                        <a:latin typeface="+mn-ea"/>
                        <a:ea typeface="+mn-ea"/>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2F6098">
                        <a:alpha val="80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dirty="0">
                          <a:solidFill>
                            <a:srgbClr val="000000">
                              <a:alpha val="80000"/>
                            </a:srgbClr>
                          </a:solidFill>
                          <a:latin typeface="+mn-ea"/>
                          <a:ea typeface="+mn-ea"/>
                        </a:rPr>
                        <a:t>説明変数（気温、絶対湿度、相対湿度、センサーデータ５つ）を用いて、目的変数</a:t>
                      </a:r>
                      <a:r>
                        <a:rPr lang="en-US" altLang="ja-JP" sz="2000" dirty="0">
                          <a:solidFill>
                            <a:srgbClr val="000000">
                              <a:alpha val="80000"/>
                            </a:srgbClr>
                          </a:solidFill>
                          <a:latin typeface="+mn-ea"/>
                          <a:ea typeface="+mn-ea"/>
                        </a:rPr>
                        <a:t>(</a:t>
                      </a:r>
                      <a:r>
                        <a:rPr lang="en-US" altLang="ja-JP" sz="2000" dirty="0" err="1">
                          <a:solidFill>
                            <a:srgbClr val="000000">
                              <a:alpha val="80000"/>
                            </a:srgbClr>
                          </a:solidFill>
                          <a:latin typeface="+mn-ea"/>
                          <a:ea typeface="+mn-ea"/>
                        </a:rPr>
                        <a:t>CO,NOx</a:t>
                      </a:r>
                      <a:r>
                        <a:rPr lang="en-US" altLang="ja-JP" sz="2000" dirty="0">
                          <a:solidFill>
                            <a:srgbClr val="000000">
                              <a:alpha val="80000"/>
                            </a:srgbClr>
                          </a:solidFill>
                          <a:latin typeface="+mn-ea"/>
                          <a:ea typeface="+mn-ea"/>
                        </a:rPr>
                        <a:t>,</a:t>
                      </a:r>
                      <a:r>
                        <a:rPr lang="ja-JP" altLang="en-US" sz="2000" dirty="0">
                          <a:solidFill>
                            <a:srgbClr val="000000">
                              <a:alpha val="80000"/>
                            </a:srgbClr>
                          </a:solidFill>
                          <a:latin typeface="+mn-ea"/>
                          <a:ea typeface="+mn-ea"/>
                        </a:rPr>
                        <a:t>ベンゼン</a:t>
                      </a:r>
                      <a:r>
                        <a:rPr lang="en-US" altLang="ja-JP" sz="2000" dirty="0">
                          <a:solidFill>
                            <a:srgbClr val="000000">
                              <a:alpha val="80000"/>
                            </a:srgbClr>
                          </a:solidFill>
                          <a:latin typeface="+mn-ea"/>
                          <a:ea typeface="+mn-ea"/>
                        </a:rPr>
                        <a:t>)</a:t>
                      </a:r>
                      <a:r>
                        <a:rPr lang="ja-JP" altLang="en-US" sz="2000" dirty="0">
                          <a:solidFill>
                            <a:srgbClr val="000000">
                              <a:alpha val="80000"/>
                            </a:srgbClr>
                          </a:solidFill>
                          <a:latin typeface="+mn-ea"/>
                          <a:ea typeface="+mn-ea"/>
                        </a:rPr>
                        <a:t>を予測する。</a:t>
                      </a:r>
                      <a:r>
                        <a:rPr lang="en-US" altLang="ja-JP" sz="2000" dirty="0">
                          <a:solidFill>
                            <a:srgbClr val="000000">
                              <a:alpha val="80000"/>
                            </a:srgbClr>
                          </a:solidFill>
                          <a:latin typeface="+mn-ea"/>
                          <a:ea typeface="+mn-ea"/>
                        </a:rPr>
                        <a:t>(</a:t>
                      </a:r>
                      <a:r>
                        <a:rPr lang="ja-JP" altLang="en-US" sz="2000" dirty="0">
                          <a:solidFill>
                            <a:srgbClr val="000000">
                              <a:alpha val="80000"/>
                            </a:srgbClr>
                          </a:solidFill>
                          <a:latin typeface="+mn-ea"/>
                          <a:ea typeface="+mn-ea"/>
                        </a:rPr>
                        <a:t>絶対湿度</a:t>
                      </a:r>
                      <a:r>
                        <a:rPr lang="en-US" altLang="ja-JP" sz="2000" dirty="0">
                          <a:solidFill>
                            <a:srgbClr val="000000">
                              <a:alpha val="80000"/>
                            </a:srgbClr>
                          </a:solidFill>
                          <a:latin typeface="+mn-ea"/>
                          <a:ea typeface="+mn-ea"/>
                        </a:rPr>
                        <a:t>:</a:t>
                      </a:r>
                      <a:r>
                        <a:rPr lang="ja-JP" altLang="en-US" sz="1800" b="0" kern="1200" dirty="0">
                          <a:solidFill>
                            <a:schemeClr val="tx1"/>
                          </a:solidFill>
                          <a:effectLst/>
                          <a:latin typeface="+mn-ea"/>
                          <a:ea typeface="+mn-ea"/>
                          <a:cs typeface="+mn-cs"/>
                        </a:rPr>
                        <a:t>空気中に含まれる水分量（</a:t>
                      </a:r>
                      <a:r>
                        <a:rPr lang="en-US" altLang="ja-JP" sz="1800" b="0" kern="1200" dirty="0">
                          <a:solidFill>
                            <a:schemeClr val="tx1"/>
                          </a:solidFill>
                          <a:effectLst/>
                          <a:latin typeface="+mn-ea"/>
                          <a:ea typeface="+mn-ea"/>
                          <a:cs typeface="+mn-cs"/>
                        </a:rPr>
                        <a:t>g/㎥</a:t>
                      </a:r>
                      <a:r>
                        <a:rPr lang="ja-JP" altLang="en-US" sz="1800" b="0" kern="1200" dirty="0">
                          <a:solidFill>
                            <a:schemeClr val="tx1"/>
                          </a:solidFill>
                          <a:effectLst/>
                          <a:latin typeface="+mn-ea"/>
                          <a:ea typeface="+mn-ea"/>
                          <a:cs typeface="+mn-cs"/>
                        </a:rPr>
                        <a:t>）</a:t>
                      </a:r>
                      <a:r>
                        <a:rPr lang="ja-JP" altLang="en-US" sz="2000" dirty="0">
                          <a:solidFill>
                            <a:srgbClr val="000000">
                              <a:alpha val="80000"/>
                            </a:srgbClr>
                          </a:solidFill>
                          <a:latin typeface="+mn-ea"/>
                          <a:ea typeface="+mn-ea"/>
                        </a:rPr>
                        <a:t>、相対湿度</a:t>
                      </a:r>
                      <a:r>
                        <a:rPr lang="en-US" altLang="ja-JP" sz="2000" dirty="0">
                          <a:solidFill>
                            <a:srgbClr val="000000">
                              <a:alpha val="80000"/>
                            </a:srgbClr>
                          </a:solidFill>
                          <a:latin typeface="+mn-ea"/>
                          <a:ea typeface="+mn-ea"/>
                        </a:rPr>
                        <a:t>:</a:t>
                      </a:r>
                      <a:r>
                        <a:rPr lang="ja-JP" altLang="en-US" sz="1800" b="0" kern="1200" dirty="0">
                          <a:solidFill>
                            <a:schemeClr val="tx1"/>
                          </a:solidFill>
                          <a:effectLst/>
                          <a:latin typeface="+mn-ea"/>
                          <a:ea typeface="+mn-ea"/>
                          <a:cs typeface="+mn-cs"/>
                        </a:rPr>
                        <a:t>空気中に含まれる水分の割合（％）</a:t>
                      </a:r>
                      <a:r>
                        <a:rPr lang="en-US" altLang="ja-JP" sz="1800" b="0" kern="1200" dirty="0">
                          <a:solidFill>
                            <a:schemeClr val="tx1"/>
                          </a:solidFill>
                          <a:effectLst/>
                          <a:latin typeface="+mn-ea"/>
                          <a:ea typeface="+mn-ea"/>
                          <a:cs typeface="+mn-cs"/>
                        </a:rPr>
                        <a:t>)</a:t>
                      </a:r>
                      <a:endParaRPr lang="ja-JP" altLang="en-US" sz="1800" b="0" kern="1200" dirty="0">
                        <a:solidFill>
                          <a:schemeClr val="tx1"/>
                        </a:solidFill>
                        <a:effectLst/>
                        <a:latin typeface="+mn-e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ja-JP" altLang="en-US" sz="2000" dirty="0">
                        <a:solidFill>
                          <a:srgbClr val="000000">
                            <a:alpha val="80000"/>
                          </a:srgbClr>
                        </a:solidFill>
                        <a:latin typeface="游ゴシック" panose="020B0400000000000000" pitchFamily="50" charset="-128"/>
                        <a:ea typeface="+mn-ea"/>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FF">
                        <a:alpha val="80000"/>
                      </a:srgbClr>
                    </a:solidFill>
                  </a:tcPr>
                </a:tc>
                <a:extLst>
                  <a:ext uri="{0D108BD9-81ED-4DB2-BD59-A6C34878D82A}">
                    <a16:rowId xmlns:a16="http://schemas.microsoft.com/office/drawing/2014/main" val="10001"/>
                  </a:ext>
                </a:extLst>
              </a:tr>
            </a:tbl>
          </a:graphicData>
        </a:graphic>
      </p:graphicFrame>
      <p:graphicFrame>
        <p:nvGraphicFramePr>
          <p:cNvPr id="13" name="Table 3">
            <a:extLst>
              <a:ext uri="{FF2B5EF4-FFF2-40B4-BE49-F238E27FC236}">
                <a16:creationId xmlns:a16="http://schemas.microsoft.com/office/drawing/2014/main" id="{FE519ADF-CD12-F483-E390-5DAC924CC96A}"/>
              </a:ext>
            </a:extLst>
          </p:cNvPr>
          <p:cNvGraphicFramePr>
            <a:graphicFrameLocks noGrp="1"/>
          </p:cNvGraphicFramePr>
          <p:nvPr>
            <p:extLst>
              <p:ext uri="{D42A27DB-BD31-4B8C-83A1-F6EECF244321}">
                <p14:modId xmlns:p14="http://schemas.microsoft.com/office/powerpoint/2010/main" val="3388848902"/>
              </p:ext>
            </p:extLst>
          </p:nvPr>
        </p:nvGraphicFramePr>
        <p:xfrm>
          <a:off x="2587775" y="5797743"/>
          <a:ext cx="12057865" cy="2393757"/>
        </p:xfrm>
        <a:graphic>
          <a:graphicData uri="http://schemas.openxmlformats.org/drawingml/2006/table">
            <a:tbl>
              <a:tblPr/>
              <a:tblGrid>
                <a:gridCol w="2288041">
                  <a:extLst>
                    <a:ext uri="{9D8B030D-6E8A-4147-A177-3AD203B41FA5}">
                      <a16:colId xmlns:a16="http://schemas.microsoft.com/office/drawing/2014/main" val="20000"/>
                    </a:ext>
                  </a:extLst>
                </a:gridCol>
                <a:gridCol w="9769824">
                  <a:extLst>
                    <a:ext uri="{9D8B030D-6E8A-4147-A177-3AD203B41FA5}">
                      <a16:colId xmlns:a16="http://schemas.microsoft.com/office/drawing/2014/main" val="20001"/>
                    </a:ext>
                  </a:extLst>
                </a:gridCol>
              </a:tblGrid>
              <a:tr h="2393757">
                <a:tc>
                  <a:txBody>
                    <a:bodyPr/>
                    <a:lstStyle/>
                    <a:p>
                      <a:pPr algn="l">
                        <a:lnSpc>
                          <a:spcPct val="100000"/>
                        </a:lnSpc>
                        <a:defRPr/>
                      </a:pPr>
                      <a:r>
                        <a:rPr lang="ja-JP" altLang="en-US" sz="3200" b="1" dirty="0">
                          <a:solidFill>
                            <a:schemeClr val="bg1"/>
                          </a:solidFill>
                          <a:latin typeface="+mn-ea"/>
                          <a:ea typeface="+mn-ea"/>
                        </a:rPr>
                        <a:t>テーマ概観</a:t>
                      </a:r>
                      <a:endParaRPr lang="en-US" sz="3200" b="1" dirty="0">
                        <a:solidFill>
                          <a:schemeClr val="bg1"/>
                        </a:solidFill>
                        <a:latin typeface="+mn-ea"/>
                        <a:ea typeface="+mn-ea"/>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2F6098">
                        <a:alpha val="80000"/>
                      </a:srgbClr>
                    </a:solidFill>
                  </a:tcPr>
                </a:tc>
                <a:tc>
                  <a:txBody>
                    <a:bodyPr/>
                    <a:lstStyle/>
                    <a:p>
                      <a:pPr algn="l">
                        <a:defRPr/>
                      </a:pPr>
                      <a:r>
                        <a:rPr lang="ja-JP" altLang="en-US" sz="1800" dirty="0">
                          <a:effectLst/>
                          <a:latin typeface="+mn-ea"/>
                          <a:ea typeface="+mn-ea"/>
                        </a:rPr>
                        <a:t>✓直近で時系列解析をしてたから、とりかかりやすそう</a:t>
                      </a:r>
                      <a:endParaRPr lang="en-US" altLang="ja-JP" sz="1800" dirty="0">
                        <a:effectLst/>
                        <a:latin typeface="+mn-ea"/>
                        <a:ea typeface="+mn-ea"/>
                      </a:endParaRPr>
                    </a:p>
                    <a:p>
                      <a:pPr algn="l">
                        <a:defRPr/>
                      </a:pPr>
                      <a:r>
                        <a:rPr lang="ja-JP" altLang="en-US" sz="1800" dirty="0">
                          <a:effectLst/>
                          <a:latin typeface="+mn-ea"/>
                          <a:ea typeface="+mn-ea"/>
                        </a:rPr>
                        <a:t>　・欠損値がないので、他のことで創意工夫をしないといけない</a:t>
                      </a:r>
                      <a:endParaRPr lang="en-US" altLang="ja-JP" sz="1800" dirty="0">
                        <a:effectLst/>
                        <a:latin typeface="+mn-ea"/>
                        <a:ea typeface="+mn-ea"/>
                      </a:endParaRPr>
                    </a:p>
                    <a:p>
                      <a:pPr algn="l">
                        <a:defRPr/>
                      </a:pPr>
                      <a:endParaRPr lang="en-US" altLang="ja-JP" sz="1800" dirty="0">
                        <a:effectLst/>
                        <a:latin typeface="+mn-ea"/>
                        <a:ea typeface="+mn-ea"/>
                      </a:endParaRPr>
                    </a:p>
                    <a:p>
                      <a:pPr algn="l">
                        <a:defRPr/>
                      </a:pPr>
                      <a:r>
                        <a:rPr lang="ja-JP" altLang="en-US" sz="1800" dirty="0">
                          <a:effectLst/>
                          <a:latin typeface="+mn-ea"/>
                          <a:ea typeface="+mn-ea"/>
                        </a:rPr>
                        <a:t>✓環境調査の経験があり、活かせるドメイン知識があるか不明だが、興味を持った</a:t>
                      </a:r>
                      <a:endParaRPr lang="en-US" altLang="ja-JP" sz="1800" dirty="0">
                        <a:effectLst/>
                        <a:latin typeface="+mn-ea"/>
                        <a:ea typeface="+mn-ea"/>
                      </a:endParaRPr>
                    </a:p>
                    <a:p>
                      <a:pPr algn="l">
                        <a:defRPr/>
                      </a:pPr>
                      <a:endParaRPr lang="en-US" altLang="ja-JP" sz="1800" dirty="0">
                        <a:effectLst/>
                        <a:latin typeface="+mn-ea"/>
                        <a:ea typeface="+mn-ea"/>
                      </a:endParaRPr>
                    </a:p>
                    <a:p>
                      <a:pPr algn="l">
                        <a:defRPr/>
                      </a:pPr>
                      <a:r>
                        <a:rPr lang="ja-JP" altLang="en-US" sz="1800" dirty="0">
                          <a:effectLst/>
                          <a:latin typeface="+mn-ea"/>
                          <a:ea typeface="+mn-ea"/>
                        </a:rPr>
                        <a:t>✓センサーデータを活用した予測は生産工場で重要である</a:t>
                      </a:r>
                      <a:endParaRPr lang="en-US" altLang="ja-JP" sz="1800" dirty="0">
                        <a:effectLst/>
                        <a:latin typeface="+mn-ea"/>
                        <a:ea typeface="+mn-ea"/>
                      </a:endParaRPr>
                    </a:p>
                    <a:p>
                      <a:pPr algn="l">
                        <a:defRPr/>
                      </a:pPr>
                      <a:endParaRPr lang="en-US" altLang="ja-JP" sz="1800" dirty="0">
                        <a:effectLst/>
                        <a:latin typeface="+mn-ea"/>
                        <a:ea typeface="+mn-ea"/>
                      </a:endParaRPr>
                    </a:p>
                    <a:p>
                      <a:pPr algn="l">
                        <a:defRPr/>
                      </a:pPr>
                      <a:r>
                        <a:rPr lang="ja-JP" altLang="en-US" sz="1800" dirty="0">
                          <a:effectLst/>
                          <a:latin typeface="+mn-ea"/>
                          <a:ea typeface="+mn-ea"/>
                        </a:rPr>
                        <a:t>✓大気汚染防止はますます厳しくなるので重要課題である</a:t>
                      </a:r>
                      <a:endParaRPr lang="en-US" sz="1800" dirty="0">
                        <a:solidFill>
                          <a:srgbClr val="000000">
                            <a:alpha val="80000"/>
                          </a:srgbClr>
                        </a:solidFill>
                        <a:latin typeface="+mn-ea"/>
                        <a:ea typeface="+mn-ea"/>
                      </a:endParaRPr>
                    </a:p>
                  </a:txBody>
                  <a:tcP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FFFFFF">
                        <a:alpha val="80000"/>
                      </a:srgbClr>
                    </a:solidFill>
                  </a:tcPr>
                </a:tc>
                <a:extLst>
                  <a:ext uri="{0D108BD9-81ED-4DB2-BD59-A6C34878D82A}">
                    <a16:rowId xmlns:a16="http://schemas.microsoft.com/office/drawing/2014/main" val="10002"/>
                  </a:ext>
                </a:extLst>
              </a:tr>
            </a:tbl>
          </a:graphicData>
        </a:graphic>
      </p:graphicFrame>
      <p:pic>
        <p:nvPicPr>
          <p:cNvPr id="14" name="図 13">
            <a:extLst>
              <a:ext uri="{FF2B5EF4-FFF2-40B4-BE49-F238E27FC236}">
                <a16:creationId xmlns:a16="http://schemas.microsoft.com/office/drawing/2014/main" id="{04FB9CF4-E01C-F9D6-E506-284C27D4BDF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35311" y="4708832"/>
            <a:ext cx="688388" cy="688388"/>
          </a:xfrm>
          <a:prstGeom prst="rect">
            <a:avLst/>
          </a:prstGeom>
        </p:spPr>
      </p:pic>
      <p:pic>
        <p:nvPicPr>
          <p:cNvPr id="15" name="図 14">
            <a:extLst>
              <a:ext uri="{FF2B5EF4-FFF2-40B4-BE49-F238E27FC236}">
                <a16:creationId xmlns:a16="http://schemas.microsoft.com/office/drawing/2014/main" id="{D5114156-79CC-1982-C48E-AF403AA12C8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515199" y="3094454"/>
            <a:ext cx="1052023" cy="811635"/>
          </a:xfrm>
          <a:prstGeom prst="rect">
            <a:avLst/>
          </a:prstGeom>
        </p:spPr>
      </p:pic>
      <p:pic>
        <p:nvPicPr>
          <p:cNvPr id="16" name="図 15">
            <a:extLst>
              <a:ext uri="{FF2B5EF4-FFF2-40B4-BE49-F238E27FC236}">
                <a16:creationId xmlns:a16="http://schemas.microsoft.com/office/drawing/2014/main" id="{064226F0-0173-8B5A-73D5-DC1C1F1544F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836396" y="4646757"/>
            <a:ext cx="688388" cy="688388"/>
          </a:xfrm>
          <a:prstGeom prst="rect">
            <a:avLst/>
          </a:prstGeom>
          <a:noFill/>
          <a:ln w="47625">
            <a:solidFill>
              <a:srgbClr val="FF0000"/>
            </a:solidFill>
          </a:ln>
        </p:spPr>
      </p:pic>
      <p:pic>
        <p:nvPicPr>
          <p:cNvPr id="1030" name="Picture 6" descr="温度計・湿度計のイラスト">
            <a:extLst>
              <a:ext uri="{FF2B5EF4-FFF2-40B4-BE49-F238E27FC236}">
                <a16:creationId xmlns:a16="http://schemas.microsoft.com/office/drawing/2014/main" id="{7C25C9EA-ADFF-B381-1CA1-DEED6BFA050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15706" y="4623807"/>
            <a:ext cx="851048" cy="85104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三次元測定機のイラスト">
            <a:extLst>
              <a:ext uri="{FF2B5EF4-FFF2-40B4-BE49-F238E27FC236}">
                <a16:creationId xmlns:a16="http://schemas.microsoft.com/office/drawing/2014/main" id="{92A7B9F7-6A21-1B2A-FED3-511C8DB219C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050559" y="4479684"/>
            <a:ext cx="1009650" cy="1009650"/>
          </a:xfrm>
          <a:prstGeom prst="rect">
            <a:avLst/>
          </a:prstGeom>
          <a:noFill/>
          <a:extLst>
            <a:ext uri="{909E8E84-426E-40DD-AFC4-6F175D3DCCD1}">
              <a14:hiddenFill xmlns:a14="http://schemas.microsoft.com/office/drawing/2010/main">
                <a:solidFill>
                  <a:srgbClr val="FFFFFF"/>
                </a:solidFill>
              </a14:hiddenFill>
            </a:ext>
          </a:extLst>
        </p:spPr>
      </p:pic>
      <p:grpSp>
        <p:nvGrpSpPr>
          <p:cNvPr id="23" name="グループ化 22">
            <a:extLst>
              <a:ext uri="{FF2B5EF4-FFF2-40B4-BE49-F238E27FC236}">
                <a16:creationId xmlns:a16="http://schemas.microsoft.com/office/drawing/2014/main" id="{E396E877-0B6A-9C8B-9972-579F63B855C0}"/>
              </a:ext>
            </a:extLst>
          </p:cNvPr>
          <p:cNvGrpSpPr/>
          <p:nvPr/>
        </p:nvGrpSpPr>
        <p:grpSpPr>
          <a:xfrm>
            <a:off x="10216443" y="4654100"/>
            <a:ext cx="688388" cy="728486"/>
            <a:chOff x="8772553" y="4651532"/>
            <a:chExt cx="688388" cy="728486"/>
          </a:xfrm>
        </p:grpSpPr>
        <p:sp>
          <p:nvSpPr>
            <p:cNvPr id="21" name="正方形/長方形 20">
              <a:extLst>
                <a:ext uri="{FF2B5EF4-FFF2-40B4-BE49-F238E27FC236}">
                  <a16:creationId xmlns:a16="http://schemas.microsoft.com/office/drawing/2014/main" id="{225A8D12-0CB4-944B-6A2F-563372FEC44C}"/>
                </a:ext>
              </a:extLst>
            </p:cNvPr>
            <p:cNvSpPr/>
            <p:nvPr/>
          </p:nvSpPr>
          <p:spPr>
            <a:xfrm>
              <a:off x="8863443" y="4651532"/>
              <a:ext cx="502151" cy="72105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1034" name="Picture 10" descr="エアコンのリモコンのアイコン素材 2">
              <a:extLst>
                <a:ext uri="{FF2B5EF4-FFF2-40B4-BE49-F238E27FC236}">
                  <a16:creationId xmlns:a16="http://schemas.microsoft.com/office/drawing/2014/main" id="{9238BB47-F590-9412-FAF2-866D2353E07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772553" y="4691630"/>
              <a:ext cx="688388" cy="688388"/>
            </a:xfrm>
            <a:prstGeom prst="rect">
              <a:avLst/>
            </a:prstGeom>
            <a:noFill/>
            <a:extLst>
              <a:ext uri="{909E8E84-426E-40DD-AFC4-6F175D3DCCD1}">
                <a14:hiddenFill xmlns:a14="http://schemas.microsoft.com/office/drawing/2010/main">
                  <a:solidFill>
                    <a:srgbClr val="FFFFFF"/>
                  </a:solidFill>
                </a14:hiddenFill>
              </a:ext>
            </a:extLst>
          </p:spPr>
        </p:pic>
      </p:grpSp>
      <p:pic>
        <p:nvPicPr>
          <p:cNvPr id="1040" name="Picture 16" descr="デジタル時計のイラスト">
            <a:extLst>
              <a:ext uri="{FF2B5EF4-FFF2-40B4-BE49-F238E27FC236}">
                <a16:creationId xmlns:a16="http://schemas.microsoft.com/office/drawing/2014/main" id="{E545CFDD-7394-BDF6-0D40-72234105F4E5}"/>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801322" y="4531464"/>
            <a:ext cx="1142372" cy="1013855"/>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16" descr="デジタル時計のイラスト">
            <a:extLst>
              <a:ext uri="{FF2B5EF4-FFF2-40B4-BE49-F238E27FC236}">
                <a16:creationId xmlns:a16="http://schemas.microsoft.com/office/drawing/2014/main" id="{ED49AB10-CF98-238A-20F2-19C4323E071C}"/>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1657524" y="4500637"/>
            <a:ext cx="1142372" cy="1013855"/>
          </a:xfrm>
          <a:prstGeom prst="rect">
            <a:avLst/>
          </a:prstGeom>
          <a:noFill/>
          <a:extLst>
            <a:ext uri="{909E8E84-426E-40DD-AFC4-6F175D3DCCD1}">
              <a14:hiddenFill xmlns:a14="http://schemas.microsoft.com/office/drawing/2010/main">
                <a:solidFill>
                  <a:srgbClr val="FFFFFF"/>
                </a:solidFill>
              </a14:hiddenFill>
            </a:ext>
          </a:extLst>
        </p:spPr>
      </p:pic>
      <p:sp>
        <p:nvSpPr>
          <p:cNvPr id="25" name="正方形/長方形 24">
            <a:extLst>
              <a:ext uri="{FF2B5EF4-FFF2-40B4-BE49-F238E27FC236}">
                <a16:creationId xmlns:a16="http://schemas.microsoft.com/office/drawing/2014/main" id="{488A4CC3-DDB2-7412-53E0-7BFDB451720B}"/>
              </a:ext>
            </a:extLst>
          </p:cNvPr>
          <p:cNvSpPr/>
          <p:nvPr/>
        </p:nvSpPr>
        <p:spPr>
          <a:xfrm>
            <a:off x="12858233" y="4633387"/>
            <a:ext cx="867608" cy="7399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1044" name="Picture 20" descr="空気のイラスト">
            <a:extLst>
              <a:ext uri="{FF2B5EF4-FFF2-40B4-BE49-F238E27FC236}">
                <a16:creationId xmlns:a16="http://schemas.microsoft.com/office/drawing/2014/main" id="{5863ADAF-50E3-40EC-B99C-3E4EFF676867}"/>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12971358" y="4638274"/>
            <a:ext cx="777008" cy="773123"/>
          </a:xfrm>
          <a:prstGeom prst="rect">
            <a:avLst/>
          </a:prstGeom>
          <a:noFill/>
          <a:extLst>
            <a:ext uri="{909E8E84-426E-40DD-AFC4-6F175D3DCCD1}">
              <a14:hiddenFill xmlns:a14="http://schemas.microsoft.com/office/drawing/2010/main">
                <a:solidFill>
                  <a:srgbClr val="FFFFFF"/>
                </a:solidFill>
              </a14:hiddenFill>
            </a:ext>
          </a:extLst>
        </p:spPr>
      </p:pic>
      <p:grpSp>
        <p:nvGrpSpPr>
          <p:cNvPr id="26" name="Group 8">
            <a:extLst>
              <a:ext uri="{FF2B5EF4-FFF2-40B4-BE49-F238E27FC236}">
                <a16:creationId xmlns:a16="http://schemas.microsoft.com/office/drawing/2014/main" id="{26821559-2FB3-AFD7-BDA7-91DE624312C8}"/>
              </a:ext>
            </a:extLst>
          </p:cNvPr>
          <p:cNvGrpSpPr/>
          <p:nvPr/>
        </p:nvGrpSpPr>
        <p:grpSpPr>
          <a:xfrm rot="5400000">
            <a:off x="-171222" y="-166793"/>
            <a:ext cx="2937022" cy="2932323"/>
            <a:chOff x="0" y="0"/>
            <a:chExt cx="6350000" cy="6339840"/>
          </a:xfrm>
        </p:grpSpPr>
        <p:sp>
          <p:nvSpPr>
            <p:cNvPr id="27" name="Freeform 9">
              <a:extLst>
                <a:ext uri="{FF2B5EF4-FFF2-40B4-BE49-F238E27FC236}">
                  <a16:creationId xmlns:a16="http://schemas.microsoft.com/office/drawing/2014/main" id="{6D1A6271-FCB3-9CA9-CB1A-C3FF484CED60}"/>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28" name="Group 10">
            <a:extLst>
              <a:ext uri="{FF2B5EF4-FFF2-40B4-BE49-F238E27FC236}">
                <a16:creationId xmlns:a16="http://schemas.microsoft.com/office/drawing/2014/main" id="{8C78FDC2-375E-EF01-317B-F46CBA0E3840}"/>
              </a:ext>
            </a:extLst>
          </p:cNvPr>
          <p:cNvGrpSpPr/>
          <p:nvPr/>
        </p:nvGrpSpPr>
        <p:grpSpPr>
          <a:xfrm rot="5400000">
            <a:off x="-170878" y="-167138"/>
            <a:ext cx="2506508" cy="2502497"/>
            <a:chOff x="0" y="0"/>
            <a:chExt cx="6350000" cy="6339840"/>
          </a:xfrm>
        </p:grpSpPr>
        <p:sp>
          <p:nvSpPr>
            <p:cNvPr id="29" name="Freeform 11">
              <a:extLst>
                <a:ext uri="{FF2B5EF4-FFF2-40B4-BE49-F238E27FC236}">
                  <a16:creationId xmlns:a16="http://schemas.microsoft.com/office/drawing/2014/main" id="{8404410F-9580-9DAE-AD1A-5A6C12D8C5AB}"/>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7709991" cy="824328"/>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Calibri"/>
                <a:ea typeface="筑紫明朝"/>
              </a:rPr>
              <a:t>季節性</a:t>
            </a:r>
            <a:endParaRPr kumimoji="0" lang="en-US" altLang="ja-JP" sz="5199" b="0" i="0" u="none" strike="noStrike" kern="1200" cap="none" spc="655" normalizeH="0" baseline="0" noProof="0" dirty="0">
              <a:ln>
                <a:noFill/>
              </a:ln>
              <a:solidFill>
                <a:srgbClr val="13538A"/>
              </a:solidFill>
              <a:effectLst/>
              <a:uLnTx/>
              <a:uFillTx/>
              <a:latin typeface="Calibri"/>
              <a:ea typeface="筑紫明朝"/>
              <a:cs typeface="+mn-cs"/>
            </a:endParaRPr>
          </a:p>
        </p:txBody>
      </p:sp>
      <p:sp>
        <p:nvSpPr>
          <p:cNvPr id="6" name="テキスト ボックス 5">
            <a:extLst>
              <a:ext uri="{FF2B5EF4-FFF2-40B4-BE49-F238E27FC236}">
                <a16:creationId xmlns:a16="http://schemas.microsoft.com/office/drawing/2014/main" id="{80C13190-6CBC-88ED-2845-7DE95930E09A}"/>
              </a:ext>
            </a:extLst>
          </p:cNvPr>
          <p:cNvSpPr txBox="1"/>
          <p:nvPr/>
        </p:nvSpPr>
        <p:spPr>
          <a:xfrm>
            <a:off x="4637175" y="1037758"/>
            <a:ext cx="3291286" cy="523220"/>
          </a:xfrm>
          <a:prstGeom prst="rect">
            <a:avLst/>
          </a:prstGeom>
          <a:solidFill>
            <a:srgbClr val="E6E6E6"/>
          </a:solidFill>
        </p:spPr>
        <p:txBody>
          <a:bodyPr wrap="none" rtlCol="0">
            <a:spAutoFit/>
          </a:bodyPr>
          <a:lstStyle/>
          <a:p>
            <a:r>
              <a:rPr kumimoji="1" lang="en-US" altLang="ja-JP" sz="2800" dirty="0">
                <a:latin typeface="+mn-ea"/>
              </a:rPr>
              <a:t>※</a:t>
            </a:r>
            <a:r>
              <a:rPr kumimoji="1" lang="ja-JP" altLang="en-US" sz="2800" dirty="0">
                <a:latin typeface="+mn-ea"/>
              </a:rPr>
              <a:t>ベンゼンの結果図</a:t>
            </a:r>
          </a:p>
        </p:txBody>
      </p:sp>
      <p:pic>
        <p:nvPicPr>
          <p:cNvPr id="19" name="図 18">
            <a:extLst>
              <a:ext uri="{FF2B5EF4-FFF2-40B4-BE49-F238E27FC236}">
                <a16:creationId xmlns:a16="http://schemas.microsoft.com/office/drawing/2014/main" id="{C15A817D-3489-B14D-8026-08B3D9CEC927}"/>
              </a:ext>
            </a:extLst>
          </p:cNvPr>
          <p:cNvPicPr>
            <a:picLocks noChangeAspect="1"/>
          </p:cNvPicPr>
          <p:nvPr/>
        </p:nvPicPr>
        <p:blipFill>
          <a:blip r:embed="rId3"/>
          <a:stretch>
            <a:fillRect/>
          </a:stretch>
        </p:blipFill>
        <p:spPr>
          <a:xfrm>
            <a:off x="4841101" y="1790700"/>
            <a:ext cx="10856099" cy="7467600"/>
          </a:xfrm>
          <a:prstGeom prst="rect">
            <a:avLst/>
          </a:prstGeom>
        </p:spPr>
      </p:pic>
      <p:sp>
        <p:nvSpPr>
          <p:cNvPr id="5" name="正方形/長方形 4">
            <a:extLst>
              <a:ext uri="{FF2B5EF4-FFF2-40B4-BE49-F238E27FC236}">
                <a16:creationId xmlns:a16="http://schemas.microsoft.com/office/drawing/2014/main" id="{7FF429C5-A3EF-10BC-AC94-4A5F880D41F7}"/>
              </a:ext>
            </a:extLst>
          </p:cNvPr>
          <p:cNvSpPr/>
          <p:nvPr/>
        </p:nvSpPr>
        <p:spPr>
          <a:xfrm>
            <a:off x="685800" y="3619500"/>
            <a:ext cx="17221200" cy="58851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noFill/>
            </a:endParaRPr>
          </a:p>
        </p:txBody>
      </p:sp>
      <p:sp>
        <p:nvSpPr>
          <p:cNvPr id="20" name="正方形/長方形 19">
            <a:extLst>
              <a:ext uri="{FF2B5EF4-FFF2-40B4-BE49-F238E27FC236}">
                <a16:creationId xmlns:a16="http://schemas.microsoft.com/office/drawing/2014/main" id="{44387491-3E67-B67D-1DF0-6DBEF40E6F97}"/>
              </a:ext>
            </a:extLst>
          </p:cNvPr>
          <p:cNvSpPr/>
          <p:nvPr/>
        </p:nvSpPr>
        <p:spPr>
          <a:xfrm>
            <a:off x="1082376" y="2171700"/>
            <a:ext cx="3328899" cy="10172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dirty="0">
                <a:solidFill>
                  <a:schemeClr val="tx1"/>
                </a:solidFill>
                <a:latin typeface="+mn-ea"/>
              </a:rPr>
              <a:t>オリジナル</a:t>
            </a:r>
          </a:p>
        </p:txBody>
      </p:sp>
      <p:sp>
        <p:nvSpPr>
          <p:cNvPr id="24" name="正方形/長方形 23">
            <a:extLst>
              <a:ext uri="{FF2B5EF4-FFF2-40B4-BE49-F238E27FC236}">
                <a16:creationId xmlns:a16="http://schemas.microsoft.com/office/drawing/2014/main" id="{EE07E09C-83AC-8D69-91D0-285850143260}"/>
              </a:ext>
            </a:extLst>
          </p:cNvPr>
          <p:cNvSpPr/>
          <p:nvPr/>
        </p:nvSpPr>
        <p:spPr>
          <a:xfrm>
            <a:off x="1082375" y="3947521"/>
            <a:ext cx="3328899" cy="10172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dirty="0">
                <a:solidFill>
                  <a:schemeClr val="tx1"/>
                </a:solidFill>
                <a:latin typeface="+mn-ea"/>
              </a:rPr>
              <a:t>トレンド</a:t>
            </a:r>
          </a:p>
        </p:txBody>
      </p:sp>
      <p:sp>
        <p:nvSpPr>
          <p:cNvPr id="25" name="正方形/長方形 24">
            <a:extLst>
              <a:ext uri="{FF2B5EF4-FFF2-40B4-BE49-F238E27FC236}">
                <a16:creationId xmlns:a16="http://schemas.microsoft.com/office/drawing/2014/main" id="{DFB9F569-5889-1D9A-D32C-CA136FD5574A}"/>
              </a:ext>
            </a:extLst>
          </p:cNvPr>
          <p:cNvSpPr/>
          <p:nvPr/>
        </p:nvSpPr>
        <p:spPr>
          <a:xfrm>
            <a:off x="1082374" y="5729790"/>
            <a:ext cx="3328899" cy="10172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dirty="0">
                <a:solidFill>
                  <a:schemeClr val="tx1"/>
                </a:solidFill>
                <a:latin typeface="+mn-ea"/>
              </a:rPr>
              <a:t>季節性</a:t>
            </a:r>
          </a:p>
        </p:txBody>
      </p:sp>
      <p:sp>
        <p:nvSpPr>
          <p:cNvPr id="26" name="正方形/長方形 25">
            <a:extLst>
              <a:ext uri="{FF2B5EF4-FFF2-40B4-BE49-F238E27FC236}">
                <a16:creationId xmlns:a16="http://schemas.microsoft.com/office/drawing/2014/main" id="{15B56CAD-885A-4003-EAF6-25238A5FF941}"/>
              </a:ext>
            </a:extLst>
          </p:cNvPr>
          <p:cNvSpPr/>
          <p:nvPr/>
        </p:nvSpPr>
        <p:spPr>
          <a:xfrm>
            <a:off x="1099001" y="7558590"/>
            <a:ext cx="3328899" cy="10172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dirty="0">
                <a:solidFill>
                  <a:schemeClr val="tx1"/>
                </a:solidFill>
                <a:latin typeface="+mn-ea"/>
              </a:rPr>
              <a:t>残差</a:t>
            </a:r>
          </a:p>
        </p:txBody>
      </p:sp>
      <p:sp>
        <p:nvSpPr>
          <p:cNvPr id="27" name="矢印: 下 26">
            <a:extLst>
              <a:ext uri="{FF2B5EF4-FFF2-40B4-BE49-F238E27FC236}">
                <a16:creationId xmlns:a16="http://schemas.microsoft.com/office/drawing/2014/main" id="{CAD273B9-ECEE-3CC8-F150-8A03C004DE99}"/>
              </a:ext>
            </a:extLst>
          </p:cNvPr>
          <p:cNvSpPr/>
          <p:nvPr/>
        </p:nvSpPr>
        <p:spPr>
          <a:xfrm>
            <a:off x="2548537" y="3234495"/>
            <a:ext cx="429826" cy="56502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矢印: 右 28">
            <a:extLst>
              <a:ext uri="{FF2B5EF4-FFF2-40B4-BE49-F238E27FC236}">
                <a16:creationId xmlns:a16="http://schemas.microsoft.com/office/drawing/2014/main" id="{2E21A0FB-B64A-635B-1E94-851781F59C36}"/>
              </a:ext>
            </a:extLst>
          </p:cNvPr>
          <p:cNvSpPr/>
          <p:nvPr/>
        </p:nvSpPr>
        <p:spPr>
          <a:xfrm>
            <a:off x="15805601" y="6134100"/>
            <a:ext cx="6096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テキスト ボックス 29">
            <a:extLst>
              <a:ext uri="{FF2B5EF4-FFF2-40B4-BE49-F238E27FC236}">
                <a16:creationId xmlns:a16="http://schemas.microsoft.com/office/drawing/2014/main" id="{5DF5A604-01B5-7488-031D-8ACCC9FA6D03}"/>
              </a:ext>
            </a:extLst>
          </p:cNvPr>
          <p:cNvSpPr txBox="1"/>
          <p:nvPr/>
        </p:nvSpPr>
        <p:spPr>
          <a:xfrm>
            <a:off x="3271971" y="3172027"/>
            <a:ext cx="902811" cy="523220"/>
          </a:xfrm>
          <a:prstGeom prst="rect">
            <a:avLst/>
          </a:prstGeom>
          <a:noFill/>
        </p:spPr>
        <p:txBody>
          <a:bodyPr wrap="none" rtlCol="0">
            <a:spAutoFit/>
          </a:bodyPr>
          <a:lstStyle/>
          <a:p>
            <a:r>
              <a:rPr kumimoji="1" lang="ja-JP" altLang="en-US" sz="2800" dirty="0">
                <a:solidFill>
                  <a:srgbClr val="FF0000"/>
                </a:solidFill>
              </a:rPr>
              <a:t>分解</a:t>
            </a:r>
          </a:p>
        </p:txBody>
      </p:sp>
      <p:sp>
        <p:nvSpPr>
          <p:cNvPr id="31" name="テキスト ボックス 30">
            <a:extLst>
              <a:ext uri="{FF2B5EF4-FFF2-40B4-BE49-F238E27FC236}">
                <a16:creationId xmlns:a16="http://schemas.microsoft.com/office/drawing/2014/main" id="{61429494-3460-2659-517C-738CD992530A}"/>
              </a:ext>
            </a:extLst>
          </p:cNvPr>
          <p:cNvSpPr txBox="1"/>
          <p:nvPr/>
        </p:nvSpPr>
        <p:spPr>
          <a:xfrm>
            <a:off x="16572433" y="5830024"/>
            <a:ext cx="1401346" cy="1384995"/>
          </a:xfrm>
          <a:prstGeom prst="rect">
            <a:avLst/>
          </a:prstGeom>
          <a:noFill/>
        </p:spPr>
        <p:txBody>
          <a:bodyPr wrap="none" rtlCol="0">
            <a:spAutoFit/>
          </a:bodyPr>
          <a:lstStyle/>
          <a:p>
            <a:r>
              <a:rPr kumimoji="1" lang="ja-JP" altLang="en-US" sz="2800" dirty="0">
                <a:solidFill>
                  <a:srgbClr val="FF0000"/>
                </a:solidFill>
              </a:rPr>
              <a:t>季節性</a:t>
            </a:r>
            <a:r>
              <a:rPr kumimoji="1" lang="en-US" altLang="ja-JP" sz="2800" dirty="0">
                <a:solidFill>
                  <a:srgbClr val="FF0000"/>
                </a:solidFill>
              </a:rPr>
              <a:t>/</a:t>
            </a:r>
          </a:p>
          <a:p>
            <a:r>
              <a:rPr kumimoji="1" lang="ja-JP" altLang="en-US" sz="2800" dirty="0">
                <a:solidFill>
                  <a:srgbClr val="FF0000"/>
                </a:solidFill>
              </a:rPr>
              <a:t>周期性</a:t>
            </a:r>
            <a:endParaRPr kumimoji="1" lang="en-US" altLang="ja-JP" sz="2800" dirty="0">
              <a:solidFill>
                <a:srgbClr val="FF0000"/>
              </a:solidFill>
            </a:endParaRPr>
          </a:p>
          <a:p>
            <a:r>
              <a:rPr kumimoji="1" lang="ja-JP" altLang="en-US" sz="2800" dirty="0">
                <a:solidFill>
                  <a:srgbClr val="FF0000"/>
                </a:solidFill>
              </a:rPr>
              <a:t>有り</a:t>
            </a:r>
          </a:p>
        </p:txBody>
      </p:sp>
    </p:spTree>
    <p:extLst>
      <p:ext uri="{BB962C8B-B14F-4D97-AF65-F5344CB8AC3E}">
        <p14:creationId xmlns:p14="http://schemas.microsoft.com/office/powerpoint/2010/main" val="37797564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13882191" cy="766492"/>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ＭＳ Ｐゴシック" panose="020B0600070205080204" pitchFamily="50" charset="-128"/>
                <a:ea typeface="ＭＳ Ｐゴシック" panose="020B0600070205080204" pitchFamily="50" charset="-128"/>
                <a:cs typeface="+mn-cs"/>
              </a:rPr>
              <a:t>特徴量の貢献度</a:t>
            </a:r>
            <a:r>
              <a:rPr kumimoji="0" lang="en-US" altLang="ja-JP" sz="5199" b="0" i="0" u="none" strike="noStrike" kern="1200" cap="none" spc="655" normalizeH="0" baseline="0" noProof="0" dirty="0">
                <a:ln>
                  <a:noFill/>
                </a:ln>
                <a:solidFill>
                  <a:srgbClr val="13538A"/>
                </a:solidFill>
                <a:effectLst/>
                <a:uLnTx/>
                <a:uFillTx/>
                <a:latin typeface="ＭＳ Ｐゴシック" panose="020B0600070205080204" pitchFamily="50" charset="-128"/>
                <a:ea typeface="ＭＳ Ｐゴシック" panose="020B0600070205080204" pitchFamily="50" charset="-128"/>
                <a:cs typeface="+mn-cs"/>
              </a:rPr>
              <a:t>(</a:t>
            </a:r>
            <a:r>
              <a:rPr kumimoji="0" lang="ja-JP" altLang="en-US" sz="5199" b="0" i="0" u="none" strike="noStrike" kern="1200" cap="none" spc="655" normalizeH="0" baseline="0" noProof="0" dirty="0">
                <a:ln>
                  <a:noFill/>
                </a:ln>
                <a:solidFill>
                  <a:srgbClr val="13538A"/>
                </a:solidFill>
                <a:effectLst/>
                <a:uLnTx/>
                <a:uFillTx/>
                <a:latin typeface="ＭＳ Ｐゴシック" panose="020B0600070205080204" pitchFamily="50" charset="-128"/>
                <a:ea typeface="ＭＳ Ｐゴシック" panose="020B0600070205080204" pitchFamily="50" charset="-128"/>
                <a:cs typeface="+mn-cs"/>
              </a:rPr>
              <a:t>ベンゼン初期値に戻す前</a:t>
            </a:r>
            <a:r>
              <a:rPr kumimoji="0" lang="en-US" altLang="ja-JP" sz="5199" b="0" i="0" u="none" strike="noStrike" kern="1200" cap="none" spc="655" normalizeH="0" baseline="0" noProof="0" dirty="0">
                <a:ln>
                  <a:noFill/>
                </a:ln>
                <a:solidFill>
                  <a:srgbClr val="13538A"/>
                </a:solidFill>
                <a:effectLst/>
                <a:uLnTx/>
                <a:uFillTx/>
                <a:latin typeface="ＭＳ Ｐゴシック" panose="020B0600070205080204" pitchFamily="50" charset="-128"/>
                <a:ea typeface="ＭＳ Ｐゴシック" panose="020B0600070205080204" pitchFamily="50" charset="-128"/>
                <a:cs typeface="+mn-cs"/>
              </a:rPr>
              <a:t>)</a:t>
            </a:r>
          </a:p>
        </p:txBody>
      </p:sp>
      <p:sp>
        <p:nvSpPr>
          <p:cNvPr id="4" name="テキスト ボックス 3">
            <a:extLst>
              <a:ext uri="{FF2B5EF4-FFF2-40B4-BE49-F238E27FC236}">
                <a16:creationId xmlns:a16="http://schemas.microsoft.com/office/drawing/2014/main" id="{E806EA34-0988-0582-E063-27195EEF4E42}"/>
              </a:ext>
            </a:extLst>
          </p:cNvPr>
          <p:cNvSpPr txBox="1"/>
          <p:nvPr/>
        </p:nvSpPr>
        <p:spPr>
          <a:xfrm>
            <a:off x="2772419" y="1800571"/>
            <a:ext cx="747320"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3200" b="0" i="0" u="none" strike="noStrike" kern="1200" cap="none" spc="0" normalizeH="0" baseline="0" noProof="0" dirty="0">
                <a:ln>
                  <a:noFill/>
                </a:ln>
                <a:solidFill>
                  <a:prstClr val="black"/>
                </a:solidFill>
                <a:effectLst/>
                <a:uLnTx/>
                <a:uFillTx/>
                <a:latin typeface="ＭＳ Ｐゴシック" panose="020B0600070205080204" pitchFamily="50" charset="-128"/>
                <a:ea typeface="ＭＳ Ｐゴシック" panose="020B0600070205080204" pitchFamily="50" charset="-128"/>
                <a:cs typeface="+mn-cs"/>
              </a:rPr>
              <a:t>CO</a:t>
            </a:r>
            <a:endParaRPr kumimoji="1" lang="ja-JP" altLang="en-US" sz="3200" b="0" i="0" u="none" strike="noStrike" kern="1200" cap="none" spc="0" normalizeH="0" baseline="0" noProof="0" dirty="0">
              <a:ln>
                <a:noFill/>
              </a:ln>
              <a:solidFill>
                <a:prstClr val="black"/>
              </a:solidFill>
              <a:effectLst/>
              <a:uLnTx/>
              <a:uFillTx/>
              <a:latin typeface="ＭＳ Ｐゴシック" panose="020B0600070205080204" pitchFamily="50" charset="-128"/>
              <a:ea typeface="ＭＳ Ｐゴシック" panose="020B0600070205080204" pitchFamily="50" charset="-128"/>
              <a:cs typeface="+mn-cs"/>
            </a:endParaRPr>
          </a:p>
        </p:txBody>
      </p:sp>
      <p:pic>
        <p:nvPicPr>
          <p:cNvPr id="5" name="図 4">
            <a:extLst>
              <a:ext uri="{FF2B5EF4-FFF2-40B4-BE49-F238E27FC236}">
                <a16:creationId xmlns:a16="http://schemas.microsoft.com/office/drawing/2014/main" id="{1C72F7CC-C45A-FD38-1174-5079DC7084AE}"/>
              </a:ext>
            </a:extLst>
          </p:cNvPr>
          <p:cNvPicPr>
            <a:picLocks noChangeAspect="1"/>
          </p:cNvPicPr>
          <p:nvPr/>
        </p:nvPicPr>
        <p:blipFill>
          <a:blip r:embed="rId3"/>
          <a:stretch>
            <a:fillRect/>
          </a:stretch>
        </p:blipFill>
        <p:spPr>
          <a:xfrm>
            <a:off x="990600" y="2385346"/>
            <a:ext cx="7119366" cy="3058319"/>
          </a:xfrm>
          <a:prstGeom prst="rect">
            <a:avLst/>
          </a:prstGeom>
        </p:spPr>
      </p:pic>
      <p:sp>
        <p:nvSpPr>
          <p:cNvPr id="7" name="テキスト ボックス 6">
            <a:extLst>
              <a:ext uri="{FF2B5EF4-FFF2-40B4-BE49-F238E27FC236}">
                <a16:creationId xmlns:a16="http://schemas.microsoft.com/office/drawing/2014/main" id="{4E3D05C9-6EFD-E9B9-16E9-04DE440CBF47}"/>
              </a:ext>
            </a:extLst>
          </p:cNvPr>
          <p:cNvSpPr txBox="1"/>
          <p:nvPr/>
        </p:nvSpPr>
        <p:spPr>
          <a:xfrm>
            <a:off x="2772419" y="6515100"/>
            <a:ext cx="92685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3200" b="0" i="0" u="none" strike="noStrike" kern="1200" cap="none" spc="0" normalizeH="0" baseline="0" noProof="0" dirty="0">
                <a:ln>
                  <a:noFill/>
                </a:ln>
                <a:solidFill>
                  <a:prstClr val="black"/>
                </a:solidFill>
                <a:effectLst/>
                <a:uLnTx/>
                <a:uFillTx/>
                <a:latin typeface="ＭＳ Ｐゴシック" panose="020B0600070205080204" pitchFamily="50" charset="-128"/>
                <a:ea typeface="ＭＳ Ｐゴシック" panose="020B0600070205080204" pitchFamily="50" charset="-128"/>
                <a:cs typeface="+mn-cs"/>
              </a:rPr>
              <a:t>NOx</a:t>
            </a:r>
            <a:endParaRPr kumimoji="1" lang="ja-JP" altLang="en-US" sz="3200" b="0" i="0" u="none" strike="noStrike" kern="1200" cap="none" spc="0" normalizeH="0" baseline="0" noProof="0" dirty="0">
              <a:ln>
                <a:noFill/>
              </a:ln>
              <a:solidFill>
                <a:prstClr val="black"/>
              </a:solidFill>
              <a:effectLst/>
              <a:uLnTx/>
              <a:uFillTx/>
              <a:latin typeface="ＭＳ Ｐゴシック" panose="020B0600070205080204" pitchFamily="50" charset="-128"/>
              <a:ea typeface="ＭＳ Ｐゴシック" panose="020B0600070205080204" pitchFamily="50" charset="-128"/>
              <a:cs typeface="+mn-cs"/>
            </a:endParaRPr>
          </a:p>
        </p:txBody>
      </p:sp>
      <p:pic>
        <p:nvPicPr>
          <p:cNvPr id="12" name="図 11">
            <a:extLst>
              <a:ext uri="{FF2B5EF4-FFF2-40B4-BE49-F238E27FC236}">
                <a16:creationId xmlns:a16="http://schemas.microsoft.com/office/drawing/2014/main" id="{A98BD6B1-282A-E117-9D48-DB015EBBCE54}"/>
              </a:ext>
            </a:extLst>
          </p:cNvPr>
          <p:cNvPicPr>
            <a:picLocks noChangeAspect="1"/>
          </p:cNvPicPr>
          <p:nvPr/>
        </p:nvPicPr>
        <p:blipFill>
          <a:blip r:embed="rId4"/>
          <a:stretch>
            <a:fillRect/>
          </a:stretch>
        </p:blipFill>
        <p:spPr>
          <a:xfrm>
            <a:off x="990600" y="7200900"/>
            <a:ext cx="6646939" cy="2855375"/>
          </a:xfrm>
          <a:prstGeom prst="rect">
            <a:avLst/>
          </a:prstGeom>
        </p:spPr>
      </p:pic>
      <p:pic>
        <p:nvPicPr>
          <p:cNvPr id="17" name="図 16">
            <a:extLst>
              <a:ext uri="{FF2B5EF4-FFF2-40B4-BE49-F238E27FC236}">
                <a16:creationId xmlns:a16="http://schemas.microsoft.com/office/drawing/2014/main" id="{4F51090B-9685-A19B-0267-B53FC94E1481}"/>
              </a:ext>
            </a:extLst>
          </p:cNvPr>
          <p:cNvPicPr>
            <a:picLocks noChangeAspect="1"/>
          </p:cNvPicPr>
          <p:nvPr/>
        </p:nvPicPr>
        <p:blipFill>
          <a:blip r:embed="rId5"/>
          <a:stretch>
            <a:fillRect/>
          </a:stretch>
        </p:blipFill>
        <p:spPr>
          <a:xfrm>
            <a:off x="9277322" y="2385346"/>
            <a:ext cx="7926451" cy="3354383"/>
          </a:xfrm>
          <a:prstGeom prst="rect">
            <a:avLst/>
          </a:prstGeom>
        </p:spPr>
      </p:pic>
      <p:sp>
        <p:nvSpPr>
          <p:cNvPr id="18" name="テキスト ボックス 17">
            <a:extLst>
              <a:ext uri="{FF2B5EF4-FFF2-40B4-BE49-F238E27FC236}">
                <a16:creationId xmlns:a16="http://schemas.microsoft.com/office/drawing/2014/main" id="{9CB49955-6EA6-80DF-327C-0563D5EAADE0}"/>
              </a:ext>
            </a:extLst>
          </p:cNvPr>
          <p:cNvSpPr txBox="1"/>
          <p:nvPr/>
        </p:nvSpPr>
        <p:spPr>
          <a:xfrm>
            <a:off x="11277600" y="1800571"/>
            <a:ext cx="1683474"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3200" b="0" i="0" u="none" strike="noStrike" kern="1200" cap="none" spc="0" normalizeH="0" baseline="0" noProof="0" dirty="0">
                <a:ln>
                  <a:noFill/>
                </a:ln>
                <a:solidFill>
                  <a:prstClr val="black"/>
                </a:solidFill>
                <a:effectLst/>
                <a:uLnTx/>
                <a:uFillTx/>
                <a:latin typeface="ＭＳ Ｐゴシック" panose="020B0600070205080204" pitchFamily="50" charset="-128"/>
                <a:ea typeface="ＭＳ Ｐゴシック" panose="020B0600070205080204" pitchFamily="50" charset="-128"/>
                <a:cs typeface="+mn-cs"/>
              </a:rPr>
              <a:t>ベンゼン</a:t>
            </a:r>
          </a:p>
        </p:txBody>
      </p:sp>
    </p:spTree>
    <p:extLst>
      <p:ext uri="{BB962C8B-B14F-4D97-AF65-F5344CB8AC3E}">
        <p14:creationId xmlns:p14="http://schemas.microsoft.com/office/powerpoint/2010/main" val="12923095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13882191" cy="766492"/>
          </a:xfrm>
          <a:prstGeom prst="rect">
            <a:avLst/>
          </a:prstGeom>
        </p:spPr>
        <p:txBody>
          <a:bodyPr wrap="square"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ＭＳ Ｐゴシック" panose="020B0600070205080204" pitchFamily="50" charset="-128"/>
                <a:ea typeface="ＭＳ Ｐゴシック" panose="020B0600070205080204" pitchFamily="50" charset="-128"/>
              </a:rPr>
              <a:t>ヒートマップ</a:t>
            </a:r>
            <a:endParaRPr kumimoji="0" lang="en-US" altLang="ja-JP" sz="5199" b="0" i="0" u="none" strike="noStrike" kern="1200" cap="none" spc="655" normalizeH="0" baseline="0" noProof="0" dirty="0">
              <a:ln>
                <a:noFill/>
              </a:ln>
              <a:solidFill>
                <a:srgbClr val="13538A"/>
              </a:solidFill>
              <a:effectLst/>
              <a:uLnTx/>
              <a:uFillTx/>
              <a:latin typeface="ＭＳ Ｐゴシック" panose="020B0600070205080204" pitchFamily="50" charset="-128"/>
              <a:ea typeface="ＭＳ Ｐゴシック" panose="020B0600070205080204" pitchFamily="50" charset="-128"/>
              <a:cs typeface="+mn-cs"/>
            </a:endParaRPr>
          </a:p>
        </p:txBody>
      </p:sp>
      <p:pic>
        <p:nvPicPr>
          <p:cNvPr id="3" name="図 2">
            <a:extLst>
              <a:ext uri="{FF2B5EF4-FFF2-40B4-BE49-F238E27FC236}">
                <a16:creationId xmlns:a16="http://schemas.microsoft.com/office/drawing/2014/main" id="{E4A6596E-86FF-3515-5E49-80342B5F70C3}"/>
              </a:ext>
            </a:extLst>
          </p:cNvPr>
          <p:cNvPicPr>
            <a:picLocks noChangeAspect="1"/>
          </p:cNvPicPr>
          <p:nvPr/>
        </p:nvPicPr>
        <p:blipFill>
          <a:blip r:embed="rId3"/>
          <a:stretch>
            <a:fillRect/>
          </a:stretch>
        </p:blipFill>
        <p:spPr>
          <a:xfrm>
            <a:off x="6934200" y="775845"/>
            <a:ext cx="10363200" cy="9082193"/>
          </a:xfrm>
          <a:prstGeom prst="rect">
            <a:avLst/>
          </a:prstGeom>
        </p:spPr>
      </p:pic>
    </p:spTree>
    <p:extLst>
      <p:ext uri="{BB962C8B-B14F-4D97-AF65-F5344CB8AC3E}">
        <p14:creationId xmlns:p14="http://schemas.microsoft.com/office/powerpoint/2010/main" val="3833714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766492"/>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lang="ja-JP" altLang="en-US" sz="5199" spc="655" dirty="0">
                <a:solidFill>
                  <a:srgbClr val="13538A"/>
                </a:solidFill>
                <a:latin typeface="+mn-ea"/>
              </a:rPr>
              <a:t>元データ</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pic>
        <p:nvPicPr>
          <p:cNvPr id="4" name="Picture 7">
            <a:extLst>
              <a:ext uri="{FF2B5EF4-FFF2-40B4-BE49-F238E27FC236}">
                <a16:creationId xmlns:a16="http://schemas.microsoft.com/office/drawing/2014/main" id="{1F557864-24C0-A817-3B35-2AAB51CA79D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6078200" y="9182100"/>
            <a:ext cx="838200" cy="838200"/>
          </a:xfrm>
          <a:prstGeom prst="rect">
            <a:avLst/>
          </a:prstGeom>
        </p:spPr>
      </p:pic>
      <p:pic>
        <p:nvPicPr>
          <p:cNvPr id="3" name="図 2">
            <a:extLst>
              <a:ext uri="{FF2B5EF4-FFF2-40B4-BE49-F238E27FC236}">
                <a16:creationId xmlns:a16="http://schemas.microsoft.com/office/drawing/2014/main" id="{43961C7A-596C-5725-41BB-2C01E971059B}"/>
              </a:ext>
            </a:extLst>
          </p:cNvPr>
          <p:cNvPicPr>
            <a:picLocks noChangeAspect="1"/>
          </p:cNvPicPr>
          <p:nvPr/>
        </p:nvPicPr>
        <p:blipFill>
          <a:blip r:embed="rId5"/>
          <a:stretch>
            <a:fillRect/>
          </a:stretch>
        </p:blipFill>
        <p:spPr>
          <a:xfrm>
            <a:off x="4762500" y="2552700"/>
            <a:ext cx="12534900" cy="1962150"/>
          </a:xfrm>
          <a:prstGeom prst="rect">
            <a:avLst/>
          </a:prstGeom>
        </p:spPr>
      </p:pic>
      <p:pic>
        <p:nvPicPr>
          <p:cNvPr id="12" name="図 11">
            <a:extLst>
              <a:ext uri="{FF2B5EF4-FFF2-40B4-BE49-F238E27FC236}">
                <a16:creationId xmlns:a16="http://schemas.microsoft.com/office/drawing/2014/main" id="{F4919BF6-C314-5BCA-049B-0698D1565C85}"/>
              </a:ext>
            </a:extLst>
          </p:cNvPr>
          <p:cNvPicPr>
            <a:picLocks noChangeAspect="1"/>
          </p:cNvPicPr>
          <p:nvPr/>
        </p:nvPicPr>
        <p:blipFill>
          <a:blip r:embed="rId6"/>
          <a:stretch>
            <a:fillRect/>
          </a:stretch>
        </p:blipFill>
        <p:spPr>
          <a:xfrm>
            <a:off x="4762500" y="5753100"/>
            <a:ext cx="9630591" cy="2057400"/>
          </a:xfrm>
          <a:prstGeom prst="rect">
            <a:avLst/>
          </a:prstGeom>
        </p:spPr>
      </p:pic>
      <p:sp>
        <p:nvSpPr>
          <p:cNvPr id="2" name="正方形/長方形 1">
            <a:extLst>
              <a:ext uri="{FF2B5EF4-FFF2-40B4-BE49-F238E27FC236}">
                <a16:creationId xmlns:a16="http://schemas.microsoft.com/office/drawing/2014/main" id="{34622815-A531-A687-902B-B8AF57E09106}"/>
              </a:ext>
            </a:extLst>
          </p:cNvPr>
          <p:cNvSpPr/>
          <p:nvPr/>
        </p:nvSpPr>
        <p:spPr>
          <a:xfrm>
            <a:off x="4762500" y="2476500"/>
            <a:ext cx="9630591" cy="2133600"/>
          </a:xfrm>
          <a:prstGeom prst="rect">
            <a:avLst/>
          </a:prstGeom>
          <a:noFill/>
          <a:ln w="57150">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23D1C9F3-A0DE-817A-436B-8B49C6335E72}"/>
              </a:ext>
            </a:extLst>
          </p:cNvPr>
          <p:cNvSpPr/>
          <p:nvPr/>
        </p:nvSpPr>
        <p:spPr>
          <a:xfrm>
            <a:off x="14393091" y="2466975"/>
            <a:ext cx="2904309" cy="2133600"/>
          </a:xfrm>
          <a:prstGeom prst="rect">
            <a:avLst/>
          </a:prstGeom>
          <a:noFill/>
          <a:ln w="57150">
            <a:solidFill>
              <a:srgbClr val="92D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F5AA4F06-7B0D-DF70-F7DE-0595D41D42A0}"/>
              </a:ext>
            </a:extLst>
          </p:cNvPr>
          <p:cNvSpPr txBox="1"/>
          <p:nvPr/>
        </p:nvSpPr>
        <p:spPr>
          <a:xfrm>
            <a:off x="7810500" y="1911478"/>
            <a:ext cx="1620957" cy="523220"/>
          </a:xfrm>
          <a:prstGeom prst="rect">
            <a:avLst/>
          </a:prstGeom>
          <a:noFill/>
        </p:spPr>
        <p:txBody>
          <a:bodyPr wrap="none" rtlCol="0">
            <a:spAutoFit/>
          </a:bodyPr>
          <a:lstStyle/>
          <a:p>
            <a:r>
              <a:rPr kumimoji="1" lang="ja-JP" altLang="en-US" sz="2800" dirty="0"/>
              <a:t>説明変数</a:t>
            </a:r>
          </a:p>
        </p:txBody>
      </p:sp>
      <p:sp>
        <p:nvSpPr>
          <p:cNvPr id="7" name="テキスト ボックス 6">
            <a:extLst>
              <a:ext uri="{FF2B5EF4-FFF2-40B4-BE49-F238E27FC236}">
                <a16:creationId xmlns:a16="http://schemas.microsoft.com/office/drawing/2014/main" id="{4B8CCCF3-D956-74A1-6981-380A67F6676A}"/>
              </a:ext>
            </a:extLst>
          </p:cNvPr>
          <p:cNvSpPr txBox="1"/>
          <p:nvPr/>
        </p:nvSpPr>
        <p:spPr>
          <a:xfrm>
            <a:off x="14973300" y="1848505"/>
            <a:ext cx="1620957" cy="523220"/>
          </a:xfrm>
          <a:prstGeom prst="rect">
            <a:avLst/>
          </a:prstGeom>
          <a:noFill/>
        </p:spPr>
        <p:txBody>
          <a:bodyPr wrap="none" rtlCol="0">
            <a:spAutoFit/>
          </a:bodyPr>
          <a:lstStyle/>
          <a:p>
            <a:r>
              <a:rPr kumimoji="1" lang="ja-JP" altLang="en-US" sz="2800" dirty="0"/>
              <a:t>目的変数</a:t>
            </a:r>
          </a:p>
        </p:txBody>
      </p:sp>
      <p:sp>
        <p:nvSpPr>
          <p:cNvPr id="13" name="テキスト ボックス 12">
            <a:extLst>
              <a:ext uri="{FF2B5EF4-FFF2-40B4-BE49-F238E27FC236}">
                <a16:creationId xmlns:a16="http://schemas.microsoft.com/office/drawing/2014/main" id="{659CC32D-0487-83F2-57E9-4B38913EB403}"/>
              </a:ext>
            </a:extLst>
          </p:cNvPr>
          <p:cNvSpPr txBox="1"/>
          <p:nvPr/>
        </p:nvSpPr>
        <p:spPr>
          <a:xfrm>
            <a:off x="1297289" y="2387652"/>
            <a:ext cx="3113353" cy="584775"/>
          </a:xfrm>
          <a:prstGeom prst="rect">
            <a:avLst/>
          </a:prstGeom>
          <a:noFill/>
        </p:spPr>
        <p:txBody>
          <a:bodyPr wrap="none" rtlCol="0">
            <a:spAutoFit/>
          </a:bodyPr>
          <a:lstStyle/>
          <a:p>
            <a:r>
              <a:rPr kumimoji="1" lang="en-US" altLang="ja-JP" sz="3200" dirty="0">
                <a:latin typeface="+mn-ea"/>
              </a:rPr>
              <a:t>train.csv(</a:t>
            </a:r>
            <a:r>
              <a:rPr kumimoji="1" lang="ja-JP" altLang="en-US" sz="3200" dirty="0">
                <a:latin typeface="+mn-ea"/>
              </a:rPr>
              <a:t>検証用</a:t>
            </a:r>
            <a:r>
              <a:rPr kumimoji="1" lang="en-US" altLang="ja-JP" sz="3200" dirty="0">
                <a:latin typeface="+mn-ea"/>
              </a:rPr>
              <a:t>)</a:t>
            </a:r>
          </a:p>
        </p:txBody>
      </p:sp>
      <p:sp>
        <p:nvSpPr>
          <p:cNvPr id="14" name="テキスト ボックス 13">
            <a:extLst>
              <a:ext uri="{FF2B5EF4-FFF2-40B4-BE49-F238E27FC236}">
                <a16:creationId xmlns:a16="http://schemas.microsoft.com/office/drawing/2014/main" id="{E1B8F438-5F77-0EFF-6C16-BC892147F891}"/>
              </a:ext>
            </a:extLst>
          </p:cNvPr>
          <p:cNvSpPr txBox="1"/>
          <p:nvPr/>
        </p:nvSpPr>
        <p:spPr>
          <a:xfrm>
            <a:off x="1403522" y="5605990"/>
            <a:ext cx="3328545" cy="584775"/>
          </a:xfrm>
          <a:prstGeom prst="rect">
            <a:avLst/>
          </a:prstGeom>
          <a:noFill/>
        </p:spPr>
        <p:txBody>
          <a:bodyPr wrap="square" rtlCol="0">
            <a:spAutoFit/>
          </a:bodyPr>
          <a:lstStyle/>
          <a:p>
            <a:r>
              <a:rPr kumimoji="1" lang="en-US" altLang="ja-JP" sz="3200" dirty="0">
                <a:latin typeface="+mn-ea"/>
              </a:rPr>
              <a:t>test.csv(</a:t>
            </a:r>
            <a:r>
              <a:rPr kumimoji="1" lang="en-US" altLang="ja-JP" sz="3200" dirty="0" err="1">
                <a:latin typeface="+mn-ea"/>
              </a:rPr>
              <a:t>kaggle</a:t>
            </a:r>
            <a:r>
              <a:rPr kumimoji="1" lang="ja-JP" altLang="en-US" sz="3200" dirty="0">
                <a:latin typeface="+mn-ea"/>
              </a:rPr>
              <a:t>用</a:t>
            </a:r>
            <a:r>
              <a:rPr kumimoji="1" lang="en-US" altLang="ja-JP" sz="3200" dirty="0">
                <a:latin typeface="+mn-ea"/>
              </a:rPr>
              <a:t>)</a:t>
            </a:r>
            <a:endParaRPr kumimoji="1" lang="ja-JP" altLang="en-US" sz="3200" dirty="0">
              <a:latin typeface="+mn-ea"/>
            </a:endParaRPr>
          </a:p>
        </p:txBody>
      </p:sp>
      <p:sp>
        <p:nvSpPr>
          <p:cNvPr id="15" name="テキスト ボックス 14">
            <a:extLst>
              <a:ext uri="{FF2B5EF4-FFF2-40B4-BE49-F238E27FC236}">
                <a16:creationId xmlns:a16="http://schemas.microsoft.com/office/drawing/2014/main" id="{3E9A84F2-E760-987E-D92A-B11ACBDF4FDB}"/>
              </a:ext>
            </a:extLst>
          </p:cNvPr>
          <p:cNvSpPr txBox="1"/>
          <p:nvPr/>
        </p:nvSpPr>
        <p:spPr>
          <a:xfrm>
            <a:off x="1158628" y="3258647"/>
            <a:ext cx="3603872" cy="1661993"/>
          </a:xfrm>
          <a:prstGeom prst="rect">
            <a:avLst/>
          </a:prstGeom>
          <a:noFill/>
        </p:spPr>
        <p:txBody>
          <a:bodyPr wrap="none" rtlCol="0">
            <a:spAutoFit/>
          </a:bodyPr>
          <a:lstStyle/>
          <a:p>
            <a:pPr marL="0" indent="0">
              <a:spcBef>
                <a:spcPts val="0"/>
              </a:spcBef>
              <a:buNone/>
            </a:pPr>
            <a:r>
              <a:rPr lang="ja-JP" altLang="en-US" sz="2800" dirty="0">
                <a:latin typeface="+mn-ea"/>
              </a:rPr>
              <a:t>データ期間</a:t>
            </a:r>
            <a:endParaRPr lang="en-US" altLang="ja-JP" sz="2800" dirty="0">
              <a:latin typeface="+mn-ea"/>
            </a:endParaRPr>
          </a:p>
          <a:p>
            <a:pPr marL="0" indent="0">
              <a:spcBef>
                <a:spcPts val="0"/>
              </a:spcBef>
              <a:buNone/>
            </a:pPr>
            <a:r>
              <a:rPr lang="en-US" altLang="ja-JP" sz="2800" b="0" i="0" dirty="0">
                <a:effectLst/>
                <a:latin typeface="+mn-ea"/>
              </a:rPr>
              <a:t>2010/03/</a:t>
            </a:r>
            <a:r>
              <a:rPr lang="en-US" altLang="ja-JP" sz="2800" dirty="0">
                <a:latin typeface="+mn-ea"/>
              </a:rPr>
              <a:t>10 18:00:00</a:t>
            </a:r>
            <a:r>
              <a:rPr lang="ja-JP" altLang="en-US" sz="2800" b="0" i="0" dirty="0">
                <a:effectLst/>
                <a:latin typeface="+mn-ea"/>
              </a:rPr>
              <a:t> </a:t>
            </a:r>
            <a:endParaRPr lang="en-US" altLang="ja-JP" sz="2800" b="0" i="0" dirty="0">
              <a:effectLst/>
              <a:latin typeface="+mn-ea"/>
            </a:endParaRPr>
          </a:p>
          <a:p>
            <a:pPr marL="0" indent="0">
              <a:spcBef>
                <a:spcPts val="0"/>
              </a:spcBef>
              <a:buNone/>
            </a:pPr>
            <a:r>
              <a:rPr lang="en-US" altLang="ja-JP" sz="2800" b="0" i="0" dirty="0">
                <a:effectLst/>
                <a:latin typeface="+mn-ea"/>
              </a:rPr>
              <a:t>– 2011</a:t>
            </a:r>
            <a:r>
              <a:rPr lang="en-US" altLang="ja-JP" sz="2800" dirty="0">
                <a:latin typeface="+mn-ea"/>
              </a:rPr>
              <a:t>/01/01 00:00:00</a:t>
            </a:r>
            <a:endParaRPr lang="en-US" altLang="ja-JP" sz="2800" b="0" i="0" dirty="0">
              <a:effectLst/>
              <a:latin typeface="+mn-ea"/>
            </a:endParaRPr>
          </a:p>
          <a:p>
            <a:endParaRPr kumimoji="1" lang="ja-JP" altLang="en-US" dirty="0"/>
          </a:p>
        </p:txBody>
      </p:sp>
      <p:sp>
        <p:nvSpPr>
          <p:cNvPr id="16" name="テキスト ボックス 15">
            <a:extLst>
              <a:ext uri="{FF2B5EF4-FFF2-40B4-BE49-F238E27FC236}">
                <a16:creationId xmlns:a16="http://schemas.microsoft.com/office/drawing/2014/main" id="{35BF6776-6C01-3972-A301-5497881A9618}"/>
              </a:ext>
            </a:extLst>
          </p:cNvPr>
          <p:cNvSpPr txBox="1"/>
          <p:nvPr/>
        </p:nvSpPr>
        <p:spPr>
          <a:xfrm>
            <a:off x="1158628" y="6374448"/>
            <a:ext cx="3603872" cy="1661993"/>
          </a:xfrm>
          <a:prstGeom prst="rect">
            <a:avLst/>
          </a:prstGeom>
          <a:noFill/>
        </p:spPr>
        <p:txBody>
          <a:bodyPr wrap="none" rtlCol="0">
            <a:spAutoFit/>
          </a:bodyPr>
          <a:lstStyle/>
          <a:p>
            <a:pPr marL="0" indent="0">
              <a:spcBef>
                <a:spcPts val="0"/>
              </a:spcBef>
              <a:buNone/>
            </a:pPr>
            <a:r>
              <a:rPr lang="ja-JP" altLang="en-US" sz="2800" dirty="0">
                <a:latin typeface="+mn-ea"/>
              </a:rPr>
              <a:t>データ期間</a:t>
            </a:r>
            <a:endParaRPr lang="en-US" altLang="ja-JP" sz="2800" dirty="0">
              <a:latin typeface="+mn-ea"/>
            </a:endParaRPr>
          </a:p>
          <a:p>
            <a:pPr marL="0" indent="0">
              <a:spcBef>
                <a:spcPts val="0"/>
              </a:spcBef>
              <a:buNone/>
            </a:pPr>
            <a:r>
              <a:rPr lang="en-US" altLang="ja-JP" sz="2800" b="0" i="0" dirty="0">
                <a:effectLst/>
                <a:latin typeface="+mn-ea"/>
              </a:rPr>
              <a:t>2011/01/01</a:t>
            </a:r>
            <a:r>
              <a:rPr lang="en-US" altLang="ja-JP" sz="2800" dirty="0">
                <a:latin typeface="+mn-ea"/>
              </a:rPr>
              <a:t> 00:00:00</a:t>
            </a:r>
            <a:r>
              <a:rPr lang="ja-JP" altLang="en-US" sz="2800" b="0" i="0" dirty="0">
                <a:effectLst/>
                <a:latin typeface="+mn-ea"/>
              </a:rPr>
              <a:t> </a:t>
            </a:r>
            <a:endParaRPr lang="en-US" altLang="ja-JP" sz="2800" b="0" i="0" dirty="0">
              <a:effectLst/>
              <a:latin typeface="+mn-ea"/>
            </a:endParaRPr>
          </a:p>
          <a:p>
            <a:pPr marL="0" indent="0">
              <a:spcBef>
                <a:spcPts val="0"/>
              </a:spcBef>
              <a:buNone/>
            </a:pPr>
            <a:r>
              <a:rPr lang="en-US" altLang="ja-JP" sz="2800" b="0" i="0" dirty="0">
                <a:effectLst/>
                <a:latin typeface="+mn-ea"/>
              </a:rPr>
              <a:t>– 2011</a:t>
            </a:r>
            <a:r>
              <a:rPr lang="en-US" altLang="ja-JP" sz="2800" dirty="0">
                <a:latin typeface="+mn-ea"/>
              </a:rPr>
              <a:t>/04/04 14:00:00</a:t>
            </a:r>
            <a:endParaRPr lang="en-US" altLang="ja-JP" sz="2800" b="0" i="0" dirty="0">
              <a:effectLst/>
              <a:latin typeface="+mn-ea"/>
            </a:endParaRPr>
          </a:p>
          <a:p>
            <a:endParaRPr kumimoji="1" lang="ja-JP" altLang="en-US" dirty="0"/>
          </a:p>
        </p:txBody>
      </p:sp>
      <p:sp>
        <p:nvSpPr>
          <p:cNvPr id="17" name="正方形/長方形 16">
            <a:extLst>
              <a:ext uri="{FF2B5EF4-FFF2-40B4-BE49-F238E27FC236}">
                <a16:creationId xmlns:a16="http://schemas.microsoft.com/office/drawing/2014/main" id="{AB272AC2-7FAD-0532-8F8B-C46C0A6AC98B}"/>
              </a:ext>
            </a:extLst>
          </p:cNvPr>
          <p:cNvSpPr/>
          <p:nvPr/>
        </p:nvSpPr>
        <p:spPr>
          <a:xfrm>
            <a:off x="1158628" y="2434698"/>
            <a:ext cx="3202128" cy="51686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0719CDD3-39D6-D5B5-5C5A-5AA2B31BE2FD}"/>
              </a:ext>
            </a:extLst>
          </p:cNvPr>
          <p:cNvSpPr/>
          <p:nvPr/>
        </p:nvSpPr>
        <p:spPr>
          <a:xfrm>
            <a:off x="1217866" y="5621899"/>
            <a:ext cx="3328545" cy="51686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72858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51781"/>
            <a:ext cx="2862259" cy="4135555"/>
            <a:chOff x="0" y="0"/>
            <a:chExt cx="4445000" cy="6422390"/>
          </a:xfrm>
        </p:grpSpPr>
        <p:sp>
          <p:nvSpPr>
            <p:cNvPr id="3" name="Freeform 3"/>
            <p:cNvSpPr/>
            <p:nvPr/>
          </p:nvSpPr>
          <p:spPr>
            <a:xfrm>
              <a:off x="0" y="4203700"/>
              <a:ext cx="4445000" cy="2218690"/>
            </a:xfrm>
            <a:custGeom>
              <a:avLst/>
              <a:gdLst/>
              <a:ahLst/>
              <a:cxnLst/>
              <a:rect l="l" t="t" r="r" b="b"/>
              <a:pathLst>
                <a:path w="4445000" h="2218690">
                  <a:moveTo>
                    <a:pt x="4445000" y="1450340"/>
                  </a:moveTo>
                  <a:lnTo>
                    <a:pt x="4445000" y="2218690"/>
                  </a:lnTo>
                  <a:lnTo>
                    <a:pt x="2222500" y="768350"/>
                  </a:lnTo>
                  <a:lnTo>
                    <a:pt x="0" y="2218690"/>
                  </a:lnTo>
                  <a:lnTo>
                    <a:pt x="0" y="1450340"/>
                  </a:lnTo>
                  <a:lnTo>
                    <a:pt x="2222500" y="0"/>
                  </a:lnTo>
                  <a:close/>
                </a:path>
              </a:pathLst>
            </a:custGeom>
            <a:solidFill>
              <a:srgbClr val="D4EEF0"/>
            </a:solidFill>
          </p:spPr>
        </p:sp>
        <p:sp>
          <p:nvSpPr>
            <p:cNvPr id="4" name="Freeform 4"/>
            <p:cNvSpPr/>
            <p:nvPr/>
          </p:nvSpPr>
          <p:spPr>
            <a:xfrm>
              <a:off x="0" y="0"/>
              <a:ext cx="4445000" cy="5654040"/>
            </a:xfrm>
            <a:custGeom>
              <a:avLst/>
              <a:gdLst/>
              <a:ahLst/>
              <a:cxnLst/>
              <a:rect l="l" t="t" r="r" b="b"/>
              <a:pathLst>
                <a:path w="4445000" h="5654040">
                  <a:moveTo>
                    <a:pt x="4445000" y="0"/>
                  </a:moveTo>
                  <a:lnTo>
                    <a:pt x="4445000" y="5654040"/>
                  </a:lnTo>
                  <a:lnTo>
                    <a:pt x="2222500" y="4203700"/>
                  </a:lnTo>
                  <a:lnTo>
                    <a:pt x="0" y="5654040"/>
                  </a:lnTo>
                  <a:lnTo>
                    <a:pt x="0" y="0"/>
                  </a:lnTo>
                  <a:close/>
                </a:path>
              </a:pathLst>
            </a:custGeom>
            <a:solidFill>
              <a:srgbClr val="265386"/>
            </a:solidFill>
          </p:spPr>
        </p:sp>
      </p:grpSp>
      <p:sp>
        <p:nvSpPr>
          <p:cNvPr id="5" name="TextBox 5"/>
          <p:cNvSpPr txBox="1"/>
          <p:nvPr/>
        </p:nvSpPr>
        <p:spPr>
          <a:xfrm>
            <a:off x="1536179" y="-327904"/>
            <a:ext cx="1847300" cy="1407629"/>
          </a:xfrm>
          <a:prstGeom prst="rect">
            <a:avLst/>
          </a:prstGeom>
        </p:spPr>
        <p:txBody>
          <a:bodyPr lIns="0" tIns="0" rIns="0" bIns="0" rtlCol="0" anchor="t">
            <a:spAutoFit/>
          </a:bodyPr>
          <a:lstStyle/>
          <a:p>
            <a:pPr algn="ctr">
              <a:lnSpc>
                <a:spcPts val="12003"/>
              </a:lnSpc>
            </a:pPr>
            <a:r>
              <a:rPr lang="en-US" altLang="ja-JP" sz="9600" dirty="0">
                <a:solidFill>
                  <a:srgbClr val="A2FDFC"/>
                </a:solidFill>
                <a:latin typeface="+mn-ea"/>
              </a:rPr>
              <a:t>Ⅱ</a:t>
            </a:r>
          </a:p>
        </p:txBody>
      </p:sp>
      <p:sp>
        <p:nvSpPr>
          <p:cNvPr id="6" name="TextBox 6"/>
          <p:cNvSpPr txBox="1"/>
          <p:nvPr/>
        </p:nvSpPr>
        <p:spPr>
          <a:xfrm>
            <a:off x="4953000" y="3352800"/>
            <a:ext cx="10963286" cy="3077766"/>
          </a:xfrm>
          <a:prstGeom prst="rect">
            <a:avLst/>
          </a:prstGeom>
        </p:spPr>
        <p:txBody>
          <a:bodyPr wrap="square" lIns="0" tIns="0" rIns="0" bIns="0" rtlCol="0" anchor="t">
            <a:spAutoFit/>
          </a:bodyPr>
          <a:lstStyle/>
          <a:p>
            <a:pPr>
              <a:lnSpc>
                <a:spcPts val="12001"/>
              </a:lnSpc>
            </a:pPr>
            <a:r>
              <a:rPr lang="ja-JP" altLang="en-US" sz="10001" spc="3590" dirty="0">
                <a:solidFill>
                  <a:srgbClr val="13538A"/>
                </a:solidFill>
                <a:latin typeface="+mn-ea"/>
              </a:rPr>
              <a:t>ビジネスでの</a:t>
            </a:r>
            <a:endParaRPr lang="en-US" altLang="ja-JP" sz="10001" spc="3590" dirty="0">
              <a:solidFill>
                <a:srgbClr val="13538A"/>
              </a:solidFill>
              <a:latin typeface="+mn-ea"/>
            </a:endParaRPr>
          </a:p>
          <a:p>
            <a:pPr>
              <a:lnSpc>
                <a:spcPts val="12001"/>
              </a:lnSpc>
            </a:pPr>
            <a:r>
              <a:rPr lang="en-US" altLang="ja-JP" sz="10001" spc="3590" dirty="0">
                <a:solidFill>
                  <a:srgbClr val="13538A"/>
                </a:solidFill>
                <a:latin typeface="+mn-ea"/>
              </a:rPr>
              <a:t>AI</a:t>
            </a:r>
            <a:r>
              <a:rPr lang="ja-JP" altLang="en-US" sz="10001" spc="3590" dirty="0">
                <a:solidFill>
                  <a:srgbClr val="13538A"/>
                </a:solidFill>
                <a:latin typeface="+mn-ea"/>
              </a:rPr>
              <a:t>モデル企画</a:t>
            </a:r>
            <a:endParaRPr lang="en-US" altLang="ja-JP" sz="10001" spc="3590" dirty="0">
              <a:solidFill>
                <a:srgbClr val="13538A"/>
              </a:solidFill>
              <a:latin typeface="+mn-ea"/>
            </a:endParaRPr>
          </a:p>
        </p:txBody>
      </p:sp>
    </p:spTree>
    <p:extLst>
      <p:ext uri="{BB962C8B-B14F-4D97-AF65-F5344CB8AC3E}">
        <p14:creationId xmlns:p14="http://schemas.microsoft.com/office/powerpoint/2010/main" val="1235349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8395791" cy="766492"/>
          </a:xfrm>
          <a:prstGeom prst="rect">
            <a:avLst/>
          </a:prstGeom>
        </p:spPr>
        <p:txBody>
          <a:bodyPr wrap="square" lIns="0" tIns="0" rIns="0" bIns="0" rtlCol="0" anchor="t">
            <a:spAutoFit/>
          </a:bodyPr>
          <a:lstStyle/>
          <a:p>
            <a:pPr marL="0" lvl="0" indent="0">
              <a:lnSpc>
                <a:spcPts val="6811"/>
              </a:lnSpc>
              <a:spcBef>
                <a:spcPct val="0"/>
              </a:spcBef>
            </a:pPr>
            <a:r>
              <a:rPr lang="en-US" altLang="ja-JP" sz="5199" spc="655" dirty="0">
                <a:solidFill>
                  <a:srgbClr val="13538A"/>
                </a:solidFill>
                <a:latin typeface="+mn-ea"/>
              </a:rPr>
              <a:t>AI</a:t>
            </a:r>
            <a:r>
              <a:rPr lang="ja-JP" altLang="en-US" sz="5199" spc="655" dirty="0">
                <a:solidFill>
                  <a:srgbClr val="13538A"/>
                </a:solidFill>
                <a:latin typeface="+mn-ea"/>
              </a:rPr>
              <a:t>モデル企画の構成要素</a:t>
            </a:r>
          </a:p>
        </p:txBody>
      </p:sp>
      <p:pic>
        <p:nvPicPr>
          <p:cNvPr id="23" name="Picture 4">
            <a:extLst>
              <a:ext uri="{FF2B5EF4-FFF2-40B4-BE49-F238E27FC236}">
                <a16:creationId xmlns:a16="http://schemas.microsoft.com/office/drawing/2014/main" id="{0A0C3642-B04E-7148-E92C-31636DACE7FB}"/>
              </a:ext>
            </a:extLst>
          </p:cNvPr>
          <p:cNvPicPr>
            <a:picLocks noChangeAspect="1"/>
          </p:cNvPicPr>
          <p:nvPr/>
        </p:nvPicPr>
        <p:blipFill>
          <a:blip r:embed="rId3"/>
          <a:srcRect/>
          <a:stretch>
            <a:fillRect/>
          </a:stretch>
        </p:blipFill>
        <p:spPr>
          <a:xfrm>
            <a:off x="975196" y="1780121"/>
            <a:ext cx="16962673" cy="8304515"/>
          </a:xfrm>
          <a:prstGeom prst="rect">
            <a:avLst/>
          </a:prstGeom>
        </p:spPr>
      </p:pic>
      <p:sp>
        <p:nvSpPr>
          <p:cNvPr id="24" name="Google Shape;225;p23">
            <a:extLst>
              <a:ext uri="{FF2B5EF4-FFF2-40B4-BE49-F238E27FC236}">
                <a16:creationId xmlns:a16="http://schemas.microsoft.com/office/drawing/2014/main" id="{E9FADC86-DBCF-2807-8992-DD21BE60BB9E}"/>
              </a:ext>
            </a:extLst>
          </p:cNvPr>
          <p:cNvSpPr/>
          <p:nvPr/>
        </p:nvSpPr>
        <p:spPr>
          <a:xfrm>
            <a:off x="1119864" y="1868185"/>
            <a:ext cx="646142" cy="581827"/>
          </a:xfrm>
          <a:prstGeom prst="ellipse">
            <a:avLst/>
          </a:pr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 sz="2000" b="1" dirty="0">
                <a:solidFill>
                  <a:srgbClr val="FFFFFF"/>
                </a:solidFill>
              </a:rPr>
              <a:t>1</a:t>
            </a:r>
            <a:endParaRPr sz="2000" b="1" dirty="0">
              <a:solidFill>
                <a:srgbClr val="FFFFFF"/>
              </a:solidFill>
            </a:endParaRPr>
          </a:p>
        </p:txBody>
      </p:sp>
      <p:sp>
        <p:nvSpPr>
          <p:cNvPr id="25" name="Google Shape;225;p23">
            <a:extLst>
              <a:ext uri="{FF2B5EF4-FFF2-40B4-BE49-F238E27FC236}">
                <a16:creationId xmlns:a16="http://schemas.microsoft.com/office/drawing/2014/main" id="{935C0519-362F-6D2F-145F-4543A861CDFA}"/>
              </a:ext>
            </a:extLst>
          </p:cNvPr>
          <p:cNvSpPr/>
          <p:nvPr/>
        </p:nvSpPr>
        <p:spPr>
          <a:xfrm>
            <a:off x="7749264" y="1791985"/>
            <a:ext cx="646142" cy="581827"/>
          </a:xfrm>
          <a:prstGeom prst="ellipse">
            <a:avLst/>
          </a:pr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rPr>
              <a:t>2</a:t>
            </a:r>
            <a:endParaRPr sz="2000" b="1" dirty="0">
              <a:solidFill>
                <a:srgbClr val="FFFFFF"/>
              </a:solidFill>
            </a:endParaRPr>
          </a:p>
        </p:txBody>
      </p:sp>
      <p:sp>
        <p:nvSpPr>
          <p:cNvPr id="26" name="Google Shape;225;p23">
            <a:extLst>
              <a:ext uri="{FF2B5EF4-FFF2-40B4-BE49-F238E27FC236}">
                <a16:creationId xmlns:a16="http://schemas.microsoft.com/office/drawing/2014/main" id="{8340A55D-FFEB-7925-E914-6AA482377477}"/>
              </a:ext>
            </a:extLst>
          </p:cNvPr>
          <p:cNvSpPr/>
          <p:nvPr/>
        </p:nvSpPr>
        <p:spPr>
          <a:xfrm>
            <a:off x="1119864" y="3468385"/>
            <a:ext cx="646142" cy="581827"/>
          </a:xfrm>
          <a:prstGeom prst="ellipse">
            <a:avLst/>
          </a:pr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rPr>
              <a:t>3</a:t>
            </a:r>
            <a:endParaRPr sz="2000" b="1" dirty="0">
              <a:solidFill>
                <a:srgbClr val="FFFFFF"/>
              </a:solidFill>
            </a:endParaRPr>
          </a:p>
        </p:txBody>
      </p:sp>
      <p:sp>
        <p:nvSpPr>
          <p:cNvPr id="27" name="Google Shape;225;p23">
            <a:extLst>
              <a:ext uri="{FF2B5EF4-FFF2-40B4-BE49-F238E27FC236}">
                <a16:creationId xmlns:a16="http://schemas.microsoft.com/office/drawing/2014/main" id="{ECB2B529-B5E7-F685-71BB-F79528D94A21}"/>
              </a:ext>
            </a:extLst>
          </p:cNvPr>
          <p:cNvSpPr/>
          <p:nvPr/>
        </p:nvSpPr>
        <p:spPr>
          <a:xfrm>
            <a:off x="4472664" y="3544585"/>
            <a:ext cx="646142" cy="581827"/>
          </a:xfrm>
          <a:prstGeom prst="ellipse">
            <a:avLst/>
          </a:pr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rPr>
              <a:t>4</a:t>
            </a:r>
            <a:endParaRPr sz="2000" b="1" dirty="0">
              <a:solidFill>
                <a:srgbClr val="FFFFFF"/>
              </a:solidFill>
            </a:endParaRPr>
          </a:p>
        </p:txBody>
      </p:sp>
      <p:sp>
        <p:nvSpPr>
          <p:cNvPr id="28" name="Google Shape;225;p23">
            <a:extLst>
              <a:ext uri="{FF2B5EF4-FFF2-40B4-BE49-F238E27FC236}">
                <a16:creationId xmlns:a16="http://schemas.microsoft.com/office/drawing/2014/main" id="{8D55C98E-7C01-D28D-2A03-98127DA1A266}"/>
              </a:ext>
            </a:extLst>
          </p:cNvPr>
          <p:cNvSpPr/>
          <p:nvPr/>
        </p:nvSpPr>
        <p:spPr>
          <a:xfrm>
            <a:off x="4472664" y="6821185"/>
            <a:ext cx="646142" cy="581827"/>
          </a:xfrm>
          <a:prstGeom prst="ellipse">
            <a:avLst/>
          </a:pr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rPr>
              <a:t>5</a:t>
            </a:r>
            <a:endParaRPr sz="2000" b="1" dirty="0">
              <a:solidFill>
                <a:srgbClr val="FFFFFF"/>
              </a:solidFill>
            </a:endParaRPr>
          </a:p>
        </p:txBody>
      </p:sp>
      <p:sp>
        <p:nvSpPr>
          <p:cNvPr id="29" name="Google Shape;225;p23">
            <a:extLst>
              <a:ext uri="{FF2B5EF4-FFF2-40B4-BE49-F238E27FC236}">
                <a16:creationId xmlns:a16="http://schemas.microsoft.com/office/drawing/2014/main" id="{F54BA86D-AD16-4A3D-835A-7250E99C3BEB}"/>
              </a:ext>
            </a:extLst>
          </p:cNvPr>
          <p:cNvSpPr/>
          <p:nvPr/>
        </p:nvSpPr>
        <p:spPr>
          <a:xfrm>
            <a:off x="8663664" y="3468385"/>
            <a:ext cx="646142" cy="581827"/>
          </a:xfrm>
          <a:prstGeom prst="ellipse">
            <a:avLst/>
          </a:pr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rPr>
              <a:t>6</a:t>
            </a:r>
            <a:endParaRPr sz="2000" b="1" dirty="0">
              <a:solidFill>
                <a:srgbClr val="FFFFFF"/>
              </a:solidFill>
            </a:endParaRPr>
          </a:p>
        </p:txBody>
      </p:sp>
      <p:sp>
        <p:nvSpPr>
          <p:cNvPr id="30" name="Google Shape;225;p23">
            <a:extLst>
              <a:ext uri="{FF2B5EF4-FFF2-40B4-BE49-F238E27FC236}">
                <a16:creationId xmlns:a16="http://schemas.microsoft.com/office/drawing/2014/main" id="{4B4C682B-6CBE-4F32-2058-97F512362027}"/>
              </a:ext>
            </a:extLst>
          </p:cNvPr>
          <p:cNvSpPr/>
          <p:nvPr/>
        </p:nvSpPr>
        <p:spPr>
          <a:xfrm>
            <a:off x="8663664" y="6772181"/>
            <a:ext cx="646142" cy="581827"/>
          </a:xfrm>
          <a:prstGeom prst="ellipse">
            <a:avLst/>
          </a:pr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rPr>
              <a:t>7</a:t>
            </a:r>
            <a:endParaRPr sz="2000" b="1" dirty="0">
              <a:solidFill>
                <a:srgbClr val="FFFFFF"/>
              </a:solidFill>
            </a:endParaRPr>
          </a:p>
        </p:txBody>
      </p:sp>
      <p:sp>
        <p:nvSpPr>
          <p:cNvPr id="31" name="Google Shape;225;p23">
            <a:extLst>
              <a:ext uri="{FF2B5EF4-FFF2-40B4-BE49-F238E27FC236}">
                <a16:creationId xmlns:a16="http://schemas.microsoft.com/office/drawing/2014/main" id="{4DAFF262-2820-BD8F-EC16-A3C0B0E008A7}"/>
              </a:ext>
            </a:extLst>
          </p:cNvPr>
          <p:cNvSpPr/>
          <p:nvPr/>
        </p:nvSpPr>
        <p:spPr>
          <a:xfrm>
            <a:off x="12778464" y="3468385"/>
            <a:ext cx="646142" cy="581827"/>
          </a:xfrm>
          <a:prstGeom prst="ellipse">
            <a:avLst/>
          </a:pr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rPr>
              <a:t>8</a:t>
            </a:r>
            <a:endParaRPr sz="2000" b="1" dirty="0">
              <a:solidFill>
                <a:srgbClr val="FFFFFF"/>
              </a:solidFill>
            </a:endParaRPr>
          </a:p>
        </p:txBody>
      </p:sp>
      <p:sp>
        <p:nvSpPr>
          <p:cNvPr id="32" name="Google Shape;225;p23">
            <a:extLst>
              <a:ext uri="{FF2B5EF4-FFF2-40B4-BE49-F238E27FC236}">
                <a16:creationId xmlns:a16="http://schemas.microsoft.com/office/drawing/2014/main" id="{F7D3100E-9C52-CA61-A988-716F32302A0C}"/>
              </a:ext>
            </a:extLst>
          </p:cNvPr>
          <p:cNvSpPr/>
          <p:nvPr/>
        </p:nvSpPr>
        <p:spPr>
          <a:xfrm>
            <a:off x="12778464" y="6772181"/>
            <a:ext cx="646142" cy="581827"/>
          </a:xfrm>
          <a:prstGeom prst="ellipse">
            <a:avLst/>
          </a:prstGeom>
          <a:solidFill>
            <a:schemeClr val="tx2">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rgbClr val="FFFFFF"/>
                </a:solidFill>
              </a:rPr>
              <a:t>9</a:t>
            </a:r>
            <a:endParaRPr sz="2000" b="1" dirty="0">
              <a:solidFill>
                <a:srgbClr val="FFFFFF"/>
              </a:solidFill>
            </a:endParaRPr>
          </a:p>
        </p:txBody>
      </p:sp>
      <p:sp>
        <p:nvSpPr>
          <p:cNvPr id="33" name="Google Shape;226;p23">
            <a:extLst>
              <a:ext uri="{FF2B5EF4-FFF2-40B4-BE49-F238E27FC236}">
                <a16:creationId xmlns:a16="http://schemas.microsoft.com/office/drawing/2014/main" id="{D771DAA7-208E-D015-2811-AC7419D9D593}"/>
              </a:ext>
            </a:extLst>
          </p:cNvPr>
          <p:cNvSpPr txBox="1">
            <a:spLocks/>
          </p:cNvSpPr>
          <p:nvPr/>
        </p:nvSpPr>
        <p:spPr>
          <a:xfrm>
            <a:off x="1805665" y="1790131"/>
            <a:ext cx="1676400" cy="693183"/>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sz="2800" b="1" dirty="0">
                <a:solidFill>
                  <a:srgbClr val="0070C0"/>
                </a:solidFill>
                <a:latin typeface="Verdana" panose="020B0604030504040204" pitchFamily="34" charset="0"/>
                <a:ea typeface="+mj-ea"/>
                <a:cs typeface="Arial"/>
                <a:sym typeface="Arial"/>
              </a:rPr>
              <a:t>業務課題</a:t>
            </a:r>
            <a:br>
              <a:rPr lang="ja-JP" altLang="en-US" sz="2800" dirty="0">
                <a:solidFill>
                  <a:srgbClr val="53C6A1"/>
                </a:solidFill>
                <a:latin typeface="Arial"/>
                <a:ea typeface="Arial"/>
                <a:cs typeface="Arial"/>
                <a:sym typeface="Arial"/>
              </a:rPr>
            </a:br>
            <a:endParaRPr lang="en-US" altLang="ja-JP" sz="2800" dirty="0">
              <a:latin typeface="+mj-ea"/>
              <a:ea typeface="+mj-ea"/>
            </a:endParaRPr>
          </a:p>
          <a:p>
            <a:pPr marL="0" indent="0">
              <a:spcBef>
                <a:spcPts val="0"/>
              </a:spcBef>
              <a:buFont typeface="Arial" pitchFamily="34" charset="0"/>
              <a:buNone/>
            </a:pPr>
            <a:endParaRPr lang="ja-JP" altLang="en-US" sz="2800" dirty="0"/>
          </a:p>
        </p:txBody>
      </p:sp>
      <p:sp>
        <p:nvSpPr>
          <p:cNvPr id="34" name="Google Shape;226;p23">
            <a:extLst>
              <a:ext uri="{FF2B5EF4-FFF2-40B4-BE49-F238E27FC236}">
                <a16:creationId xmlns:a16="http://schemas.microsoft.com/office/drawing/2014/main" id="{CF964D6B-A0AF-D8E6-0D0F-93A35350DA2C}"/>
              </a:ext>
            </a:extLst>
          </p:cNvPr>
          <p:cNvSpPr txBox="1">
            <a:spLocks/>
          </p:cNvSpPr>
          <p:nvPr/>
        </p:nvSpPr>
        <p:spPr>
          <a:xfrm>
            <a:off x="967464" y="3544585"/>
            <a:ext cx="3452136" cy="6021654"/>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br>
              <a:rPr lang="ja-JP" altLang="en-US" sz="2800" dirty="0">
                <a:solidFill>
                  <a:srgbClr val="53C6A1"/>
                </a:solidFill>
                <a:latin typeface="Arial"/>
                <a:ea typeface="Arial"/>
                <a:cs typeface="Arial"/>
                <a:sym typeface="Arial"/>
              </a:rPr>
            </a:br>
            <a:r>
              <a:rPr lang="ja-JP" altLang="en-US" sz="2400" dirty="0">
                <a:latin typeface="+mn-ea"/>
                <a:cs typeface="Arial"/>
                <a:sym typeface="Arial"/>
              </a:rPr>
              <a:t>ファイル</a:t>
            </a:r>
            <a:endParaRPr lang="en-US" altLang="ja-JP" sz="2400" dirty="0">
              <a:latin typeface="+mn-ea"/>
            </a:endParaRPr>
          </a:p>
          <a:p>
            <a:pPr marL="0" indent="0">
              <a:spcBef>
                <a:spcPts val="0"/>
              </a:spcBef>
              <a:buNone/>
            </a:pPr>
            <a:r>
              <a:rPr lang="ja-JP" altLang="en-US" sz="2400" dirty="0">
                <a:effectLst/>
                <a:latin typeface="+mn-ea"/>
              </a:rPr>
              <a:t>✓</a:t>
            </a:r>
            <a:r>
              <a:rPr lang="en-US" altLang="ja-JP" sz="2400" dirty="0">
                <a:latin typeface="+mn-ea"/>
              </a:rPr>
              <a:t>train.csv</a:t>
            </a:r>
          </a:p>
          <a:p>
            <a:pPr marL="0" indent="0">
              <a:spcBef>
                <a:spcPts val="0"/>
              </a:spcBef>
              <a:buNone/>
            </a:pPr>
            <a:r>
              <a:rPr lang="ja-JP" altLang="en-US" sz="2400" dirty="0">
                <a:effectLst/>
                <a:latin typeface="+mn-ea"/>
              </a:rPr>
              <a:t>✓</a:t>
            </a:r>
            <a:r>
              <a:rPr lang="en-US" altLang="ja-JP" sz="2400" dirty="0">
                <a:latin typeface="+mn-ea"/>
              </a:rPr>
              <a:t>test.csv</a:t>
            </a:r>
          </a:p>
          <a:p>
            <a:pPr marL="0" indent="0">
              <a:spcBef>
                <a:spcPts val="0"/>
              </a:spcBef>
              <a:buNone/>
            </a:pPr>
            <a:endParaRPr lang="en-US" altLang="ja-JP" sz="2400" dirty="0">
              <a:latin typeface="+mn-ea"/>
            </a:endParaRPr>
          </a:p>
          <a:p>
            <a:pPr marL="0" indent="0">
              <a:spcBef>
                <a:spcPts val="0"/>
              </a:spcBef>
              <a:buNone/>
            </a:pPr>
            <a:r>
              <a:rPr lang="ja-JP" altLang="en-US" sz="2400" dirty="0">
                <a:latin typeface="+mn-ea"/>
              </a:rPr>
              <a:t>説明変数</a:t>
            </a:r>
            <a:r>
              <a:rPr lang="en-US" altLang="ja-JP" sz="2400" dirty="0">
                <a:latin typeface="+mn-ea"/>
              </a:rPr>
              <a:t>(8</a:t>
            </a:r>
            <a:r>
              <a:rPr lang="ja-JP" altLang="en-US" sz="2400" dirty="0">
                <a:latin typeface="+mn-ea"/>
              </a:rPr>
              <a:t>種類</a:t>
            </a:r>
            <a:r>
              <a:rPr lang="en-US" altLang="ja-JP" sz="2400" dirty="0">
                <a:latin typeface="+mn-ea"/>
              </a:rPr>
              <a:t>)</a:t>
            </a:r>
          </a:p>
          <a:p>
            <a:pPr marL="0" indent="0">
              <a:spcBef>
                <a:spcPts val="0"/>
              </a:spcBef>
              <a:buNone/>
            </a:pPr>
            <a:r>
              <a:rPr lang="en-US" altLang="ja-JP" sz="2400" dirty="0">
                <a:latin typeface="+mn-ea"/>
              </a:rPr>
              <a:t>(</a:t>
            </a:r>
            <a:r>
              <a:rPr lang="ja-JP" altLang="en-US" sz="2400" dirty="0">
                <a:latin typeface="+mn-ea"/>
              </a:rPr>
              <a:t>気温、相対湿度、絶対湿度、センサー１～センサー５</a:t>
            </a:r>
            <a:r>
              <a:rPr lang="en-US" altLang="ja-JP" sz="2400" dirty="0">
                <a:latin typeface="+mn-ea"/>
              </a:rPr>
              <a:t>)</a:t>
            </a:r>
          </a:p>
          <a:p>
            <a:pPr marL="0" indent="0">
              <a:spcBef>
                <a:spcPts val="0"/>
              </a:spcBef>
              <a:buNone/>
            </a:pPr>
            <a:r>
              <a:rPr lang="ja-JP" altLang="en-US" sz="2400" dirty="0">
                <a:latin typeface="+mn-ea"/>
              </a:rPr>
              <a:t>目的変数</a:t>
            </a:r>
            <a:r>
              <a:rPr lang="en-US" altLang="ja-JP" sz="2400" dirty="0">
                <a:latin typeface="+mn-ea"/>
              </a:rPr>
              <a:t>(3</a:t>
            </a:r>
            <a:r>
              <a:rPr lang="ja-JP" altLang="en-US" sz="2400" dirty="0">
                <a:latin typeface="+mn-ea"/>
              </a:rPr>
              <a:t>種類</a:t>
            </a:r>
            <a:r>
              <a:rPr lang="en-US" altLang="ja-JP" sz="2400" dirty="0">
                <a:latin typeface="+mn-ea"/>
              </a:rPr>
              <a:t>)</a:t>
            </a:r>
          </a:p>
          <a:p>
            <a:pPr marL="0" indent="0">
              <a:spcBef>
                <a:spcPts val="0"/>
              </a:spcBef>
              <a:buNone/>
            </a:pPr>
            <a:endParaRPr lang="en-US" altLang="ja-JP" sz="2400" dirty="0">
              <a:latin typeface="+mn-ea"/>
            </a:endParaRPr>
          </a:p>
          <a:p>
            <a:pPr marL="0" indent="0">
              <a:spcBef>
                <a:spcPts val="0"/>
              </a:spcBef>
              <a:buNone/>
            </a:pPr>
            <a:r>
              <a:rPr lang="en-US" altLang="ja-JP" sz="2400" dirty="0">
                <a:latin typeface="+mn-ea"/>
              </a:rPr>
              <a:t>train</a:t>
            </a:r>
            <a:r>
              <a:rPr lang="ja-JP" altLang="en-US" sz="2400" dirty="0">
                <a:latin typeface="+mn-ea"/>
              </a:rPr>
              <a:t>データ期間</a:t>
            </a:r>
            <a:endParaRPr lang="en-US" altLang="ja-JP" sz="2400" dirty="0">
              <a:latin typeface="+mn-ea"/>
            </a:endParaRPr>
          </a:p>
          <a:p>
            <a:pPr marL="0" indent="0">
              <a:spcBef>
                <a:spcPts val="0"/>
              </a:spcBef>
              <a:buNone/>
            </a:pPr>
            <a:r>
              <a:rPr lang="en-US" altLang="ja-JP" sz="2400" b="0" i="0" dirty="0">
                <a:effectLst/>
                <a:latin typeface="+mn-ea"/>
              </a:rPr>
              <a:t>2010</a:t>
            </a:r>
            <a:r>
              <a:rPr lang="ja-JP" altLang="en-US" sz="2400" b="0" i="0" dirty="0">
                <a:effectLst/>
                <a:latin typeface="+mn-ea"/>
              </a:rPr>
              <a:t>年</a:t>
            </a:r>
            <a:r>
              <a:rPr lang="en-US" altLang="ja-JP" sz="2400" b="0" i="0" dirty="0">
                <a:effectLst/>
                <a:latin typeface="+mn-ea"/>
              </a:rPr>
              <a:t>3</a:t>
            </a:r>
            <a:r>
              <a:rPr lang="ja-JP" altLang="en-US" sz="2400" b="0" i="0" dirty="0">
                <a:effectLst/>
                <a:latin typeface="+mn-ea"/>
              </a:rPr>
              <a:t>月 </a:t>
            </a:r>
            <a:r>
              <a:rPr lang="en-US" altLang="ja-JP" sz="2400" b="0" i="0" dirty="0">
                <a:effectLst/>
                <a:latin typeface="+mn-ea"/>
              </a:rPr>
              <a:t>- 2010</a:t>
            </a:r>
            <a:r>
              <a:rPr lang="ja-JP" altLang="en-US" sz="2400" b="0" i="0" dirty="0">
                <a:effectLst/>
                <a:latin typeface="+mn-ea"/>
              </a:rPr>
              <a:t>年</a:t>
            </a:r>
            <a:r>
              <a:rPr lang="en-US" altLang="ja-JP" sz="2400" dirty="0">
                <a:latin typeface="+mn-ea"/>
              </a:rPr>
              <a:t>12</a:t>
            </a:r>
            <a:r>
              <a:rPr lang="ja-JP" altLang="en-US" sz="2400" b="0" i="0" dirty="0">
                <a:effectLst/>
                <a:latin typeface="+mn-ea"/>
              </a:rPr>
              <a:t>月</a:t>
            </a:r>
            <a:endParaRPr lang="en-US" altLang="ja-JP" sz="2400" b="0" i="0" dirty="0">
              <a:effectLst/>
              <a:latin typeface="+mn-ea"/>
            </a:endParaRPr>
          </a:p>
          <a:p>
            <a:pPr marL="0" indent="0">
              <a:spcBef>
                <a:spcPts val="0"/>
              </a:spcBef>
              <a:buNone/>
            </a:pPr>
            <a:r>
              <a:rPr lang="en-US" altLang="ja-JP" sz="2400" dirty="0">
                <a:latin typeface="+mn-ea"/>
              </a:rPr>
              <a:t>test</a:t>
            </a:r>
            <a:r>
              <a:rPr lang="ja-JP" altLang="en-US" sz="2400" dirty="0">
                <a:latin typeface="+mn-ea"/>
              </a:rPr>
              <a:t>データ期間</a:t>
            </a:r>
            <a:endParaRPr lang="en-US" altLang="ja-JP" sz="2400" dirty="0">
              <a:latin typeface="+mn-ea"/>
            </a:endParaRPr>
          </a:p>
          <a:p>
            <a:pPr marL="0" indent="0">
              <a:spcBef>
                <a:spcPts val="0"/>
              </a:spcBef>
              <a:buNone/>
            </a:pPr>
            <a:r>
              <a:rPr lang="en-US" altLang="ja-JP" sz="2400" b="0" i="0" dirty="0">
                <a:effectLst/>
                <a:latin typeface="+mn-ea"/>
              </a:rPr>
              <a:t>2011</a:t>
            </a:r>
            <a:r>
              <a:rPr lang="ja-JP" altLang="en-US" sz="2400" b="0" i="0" dirty="0">
                <a:effectLst/>
                <a:latin typeface="+mn-ea"/>
              </a:rPr>
              <a:t>年</a:t>
            </a:r>
            <a:r>
              <a:rPr lang="en-US" altLang="ja-JP" sz="2400" dirty="0">
                <a:latin typeface="+mn-ea"/>
              </a:rPr>
              <a:t>1</a:t>
            </a:r>
            <a:r>
              <a:rPr lang="ja-JP" altLang="en-US" sz="2400" b="0" i="0" dirty="0">
                <a:effectLst/>
                <a:latin typeface="+mn-ea"/>
              </a:rPr>
              <a:t>月 </a:t>
            </a:r>
            <a:r>
              <a:rPr lang="en-US" altLang="ja-JP" sz="2400" b="0" i="0" dirty="0">
                <a:effectLst/>
                <a:latin typeface="+mn-ea"/>
              </a:rPr>
              <a:t>- 2011</a:t>
            </a:r>
            <a:r>
              <a:rPr lang="ja-JP" altLang="en-US" sz="2400" b="0" i="0" dirty="0">
                <a:effectLst/>
                <a:latin typeface="+mn-ea"/>
              </a:rPr>
              <a:t>年４月</a:t>
            </a:r>
          </a:p>
          <a:p>
            <a:pPr marL="0" indent="0">
              <a:spcBef>
                <a:spcPts val="0"/>
              </a:spcBef>
              <a:buNone/>
            </a:pPr>
            <a:endParaRPr lang="ja-JP" altLang="en-US" sz="2400" b="0" i="0" dirty="0">
              <a:effectLst/>
              <a:latin typeface="Verdana" panose="020B0604030504040204" pitchFamily="34" charset="0"/>
              <a:ea typeface="メイリオ" panose="020B0604030504040204" pitchFamily="50" charset="-128"/>
            </a:endParaRPr>
          </a:p>
          <a:p>
            <a:pPr marL="0" indent="0">
              <a:spcBef>
                <a:spcPts val="0"/>
              </a:spcBef>
              <a:buNone/>
            </a:pPr>
            <a:endParaRPr lang="en-US" altLang="ja-JP" sz="2800" dirty="0">
              <a:solidFill>
                <a:schemeClr val="bg1"/>
              </a:solidFill>
              <a:latin typeface="+mj-ea"/>
              <a:ea typeface="+mj-ea"/>
            </a:endParaRPr>
          </a:p>
          <a:p>
            <a:pPr marL="0" indent="0">
              <a:spcBef>
                <a:spcPts val="0"/>
              </a:spcBef>
              <a:buNone/>
            </a:pPr>
            <a:endParaRPr lang="en-US" altLang="ja-JP" sz="2800" dirty="0">
              <a:solidFill>
                <a:schemeClr val="bg1"/>
              </a:solidFill>
              <a:latin typeface="+mj-ea"/>
              <a:ea typeface="+mj-ea"/>
            </a:endParaRPr>
          </a:p>
          <a:p>
            <a:pPr marL="0" indent="0">
              <a:spcBef>
                <a:spcPts val="0"/>
              </a:spcBef>
              <a:buNone/>
            </a:pPr>
            <a:endParaRPr lang="en-US" altLang="ja-JP" sz="2800" dirty="0">
              <a:solidFill>
                <a:schemeClr val="bg1"/>
              </a:solidFill>
              <a:latin typeface="+mj-ea"/>
              <a:ea typeface="+mj-ea"/>
            </a:endParaRPr>
          </a:p>
          <a:p>
            <a:pPr marL="0" indent="0">
              <a:spcBef>
                <a:spcPts val="0"/>
              </a:spcBef>
              <a:buNone/>
            </a:pPr>
            <a:endParaRPr lang="en-US" altLang="ja-JP" sz="2800" dirty="0">
              <a:solidFill>
                <a:schemeClr val="bg1"/>
              </a:solidFill>
              <a:latin typeface="+mj-ea"/>
              <a:ea typeface="+mj-ea"/>
            </a:endParaRPr>
          </a:p>
          <a:p>
            <a:pPr marL="0" indent="0">
              <a:spcBef>
                <a:spcPts val="0"/>
              </a:spcBef>
              <a:buNone/>
            </a:pPr>
            <a:endParaRPr lang="en-US" altLang="ja-JP" sz="2800" dirty="0">
              <a:latin typeface="+mj-ea"/>
              <a:ea typeface="+mj-ea"/>
            </a:endParaRPr>
          </a:p>
          <a:p>
            <a:pPr marL="0" indent="0">
              <a:spcBef>
                <a:spcPts val="0"/>
              </a:spcBef>
              <a:buFont typeface="Arial" pitchFamily="34" charset="0"/>
              <a:buNone/>
            </a:pPr>
            <a:endParaRPr lang="ja-JP" altLang="en-US" sz="2800" dirty="0"/>
          </a:p>
        </p:txBody>
      </p:sp>
      <p:sp>
        <p:nvSpPr>
          <p:cNvPr id="35" name="Google Shape;226;p23">
            <a:extLst>
              <a:ext uri="{FF2B5EF4-FFF2-40B4-BE49-F238E27FC236}">
                <a16:creationId xmlns:a16="http://schemas.microsoft.com/office/drawing/2014/main" id="{44DD373C-F056-6C3A-DBE2-A4C6258613FB}"/>
              </a:ext>
            </a:extLst>
          </p:cNvPr>
          <p:cNvSpPr txBox="1">
            <a:spLocks/>
          </p:cNvSpPr>
          <p:nvPr/>
        </p:nvSpPr>
        <p:spPr>
          <a:xfrm>
            <a:off x="8435063" y="1868186"/>
            <a:ext cx="5181601" cy="6678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sz="2800" b="1" dirty="0">
                <a:solidFill>
                  <a:srgbClr val="0070C0"/>
                </a:solidFill>
                <a:latin typeface="Verdana" panose="020B0604030504040204" pitchFamily="34" charset="0"/>
                <a:ea typeface="+mj-ea"/>
                <a:cs typeface="Arial"/>
                <a:sym typeface="Arial"/>
              </a:rPr>
              <a:t>課題のために</a:t>
            </a:r>
            <a:r>
              <a:rPr lang="en-US" altLang="ja-JP" sz="2800" b="1" dirty="0">
                <a:solidFill>
                  <a:srgbClr val="0070C0"/>
                </a:solidFill>
                <a:latin typeface="Verdana" panose="020B0604030504040204" pitchFamily="34" charset="0"/>
                <a:ea typeface="Verdana" panose="020B0604030504040204" pitchFamily="34" charset="0"/>
                <a:cs typeface="Arial"/>
                <a:sym typeface="Arial"/>
              </a:rPr>
              <a:t>AI</a:t>
            </a:r>
            <a:r>
              <a:rPr lang="ja-JP" altLang="en-US" sz="2800" b="1" dirty="0">
                <a:solidFill>
                  <a:srgbClr val="0070C0"/>
                </a:solidFill>
                <a:latin typeface="Verdana" panose="020B0604030504040204" pitchFamily="34" charset="0"/>
                <a:ea typeface="+mj-ea"/>
                <a:cs typeface="Arial"/>
                <a:sym typeface="Arial"/>
              </a:rPr>
              <a:t>で何を行うか</a:t>
            </a:r>
          </a:p>
        </p:txBody>
      </p:sp>
      <p:sp>
        <p:nvSpPr>
          <p:cNvPr id="36" name="Google Shape;226;p23">
            <a:extLst>
              <a:ext uri="{FF2B5EF4-FFF2-40B4-BE49-F238E27FC236}">
                <a16:creationId xmlns:a16="http://schemas.microsoft.com/office/drawing/2014/main" id="{0E2C69A7-D4B8-2CA7-E744-F22FA39257E4}"/>
              </a:ext>
            </a:extLst>
          </p:cNvPr>
          <p:cNvSpPr txBox="1">
            <a:spLocks/>
          </p:cNvSpPr>
          <p:nvPr/>
        </p:nvSpPr>
        <p:spPr>
          <a:xfrm>
            <a:off x="5073886" y="3412706"/>
            <a:ext cx="3200400" cy="693183"/>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b="1" dirty="0">
                <a:solidFill>
                  <a:srgbClr val="0070C0"/>
                </a:solidFill>
                <a:latin typeface="Verdana" panose="020B0604030504040204" pitchFamily="34" charset="0"/>
                <a:ea typeface="+mj-ea"/>
                <a:cs typeface="Arial"/>
                <a:sym typeface="Arial"/>
              </a:rPr>
              <a:t>使用する</a:t>
            </a:r>
            <a:r>
              <a:rPr lang="en-US" altLang="ja-JP" b="1" dirty="0">
                <a:solidFill>
                  <a:srgbClr val="0070C0"/>
                </a:solidFill>
                <a:latin typeface="Verdana" panose="020B0604030504040204" pitchFamily="34" charset="0"/>
                <a:ea typeface="Verdana" panose="020B0604030504040204" pitchFamily="34" charset="0"/>
                <a:cs typeface="Arial"/>
                <a:sym typeface="Arial"/>
              </a:rPr>
              <a:t>AI</a:t>
            </a:r>
            <a:r>
              <a:rPr lang="ja-JP" altLang="en-US" b="1" dirty="0">
                <a:solidFill>
                  <a:srgbClr val="0070C0"/>
                </a:solidFill>
                <a:latin typeface="Verdana" panose="020B0604030504040204" pitchFamily="34" charset="0"/>
                <a:ea typeface="+mj-ea"/>
                <a:cs typeface="Arial"/>
                <a:sym typeface="Arial"/>
              </a:rPr>
              <a:t>技術</a:t>
            </a:r>
            <a:br>
              <a:rPr lang="ja-JP" altLang="en-US" sz="2800" dirty="0">
                <a:solidFill>
                  <a:srgbClr val="53C6A1"/>
                </a:solidFill>
                <a:latin typeface="Arial"/>
                <a:ea typeface="Arial"/>
                <a:cs typeface="Arial"/>
                <a:sym typeface="Arial"/>
              </a:rPr>
            </a:br>
            <a:endParaRPr lang="ja-JP" altLang="en-US" sz="2800" dirty="0"/>
          </a:p>
        </p:txBody>
      </p:sp>
      <p:sp>
        <p:nvSpPr>
          <p:cNvPr id="37" name="Google Shape;226;p23">
            <a:extLst>
              <a:ext uri="{FF2B5EF4-FFF2-40B4-BE49-F238E27FC236}">
                <a16:creationId xmlns:a16="http://schemas.microsoft.com/office/drawing/2014/main" id="{54F93812-ED99-EB2E-D5FD-25914E69DD4D}"/>
              </a:ext>
            </a:extLst>
          </p:cNvPr>
          <p:cNvSpPr txBox="1">
            <a:spLocks/>
          </p:cNvSpPr>
          <p:nvPr/>
        </p:nvSpPr>
        <p:spPr>
          <a:xfrm>
            <a:off x="1812290" y="3392185"/>
            <a:ext cx="1391041" cy="601985"/>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b="1" dirty="0">
                <a:solidFill>
                  <a:srgbClr val="0070C0"/>
                </a:solidFill>
                <a:latin typeface="Verdana" panose="020B0604030504040204" pitchFamily="34" charset="0"/>
                <a:ea typeface="+mj-ea"/>
                <a:cs typeface="Arial"/>
                <a:sym typeface="Arial"/>
              </a:rPr>
              <a:t>データ</a:t>
            </a:r>
            <a:br>
              <a:rPr lang="ja-JP" altLang="en-US" sz="2800" dirty="0">
                <a:solidFill>
                  <a:srgbClr val="53C6A1"/>
                </a:solidFill>
                <a:latin typeface="Arial"/>
                <a:ea typeface="Arial"/>
                <a:cs typeface="Arial"/>
                <a:sym typeface="Arial"/>
              </a:rPr>
            </a:br>
            <a:endParaRPr lang="ja-JP" altLang="en-US" sz="2800" dirty="0"/>
          </a:p>
        </p:txBody>
      </p:sp>
      <p:sp>
        <p:nvSpPr>
          <p:cNvPr id="38" name="Google Shape;226;p23">
            <a:extLst>
              <a:ext uri="{FF2B5EF4-FFF2-40B4-BE49-F238E27FC236}">
                <a16:creationId xmlns:a16="http://schemas.microsoft.com/office/drawing/2014/main" id="{B746C9E9-67E8-3187-8C3E-65CDF73F83A8}"/>
              </a:ext>
            </a:extLst>
          </p:cNvPr>
          <p:cNvSpPr txBox="1">
            <a:spLocks/>
          </p:cNvSpPr>
          <p:nvPr/>
        </p:nvSpPr>
        <p:spPr>
          <a:xfrm>
            <a:off x="5082264" y="6744985"/>
            <a:ext cx="3200400" cy="693183"/>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b="1" dirty="0">
                <a:solidFill>
                  <a:srgbClr val="0070C0"/>
                </a:solidFill>
                <a:latin typeface="Verdana" panose="020B0604030504040204" pitchFamily="34" charset="0"/>
                <a:ea typeface="+mj-ea"/>
                <a:cs typeface="Arial"/>
                <a:sym typeface="Arial"/>
              </a:rPr>
              <a:t>必要な前処理</a:t>
            </a:r>
            <a:br>
              <a:rPr lang="ja-JP" altLang="en-US" sz="2800" dirty="0">
                <a:solidFill>
                  <a:srgbClr val="53C6A1"/>
                </a:solidFill>
                <a:latin typeface="Arial"/>
                <a:ea typeface="Arial"/>
                <a:cs typeface="Arial"/>
                <a:sym typeface="Arial"/>
              </a:rPr>
            </a:br>
            <a:endParaRPr lang="en-US" altLang="ja-JP" sz="2800" dirty="0">
              <a:solidFill>
                <a:schemeClr val="bg1"/>
              </a:solidFill>
              <a:latin typeface="+mj-ea"/>
              <a:ea typeface="+mj-ea"/>
            </a:endParaRPr>
          </a:p>
          <a:p>
            <a:pPr marL="0" indent="0">
              <a:spcBef>
                <a:spcPts val="0"/>
              </a:spcBef>
              <a:buFont typeface="Arial" pitchFamily="34" charset="0"/>
              <a:buNone/>
            </a:pPr>
            <a:endParaRPr lang="ja-JP" altLang="en-US" sz="2800" dirty="0"/>
          </a:p>
        </p:txBody>
      </p:sp>
      <p:sp>
        <p:nvSpPr>
          <p:cNvPr id="39" name="Google Shape;226;p23">
            <a:extLst>
              <a:ext uri="{FF2B5EF4-FFF2-40B4-BE49-F238E27FC236}">
                <a16:creationId xmlns:a16="http://schemas.microsoft.com/office/drawing/2014/main" id="{F12F77AE-5EF4-1643-FDBB-C4891B3BD509}"/>
              </a:ext>
            </a:extLst>
          </p:cNvPr>
          <p:cNvSpPr txBox="1">
            <a:spLocks/>
          </p:cNvSpPr>
          <p:nvPr/>
        </p:nvSpPr>
        <p:spPr>
          <a:xfrm>
            <a:off x="4469570" y="7506985"/>
            <a:ext cx="3813094" cy="2472515"/>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endParaRPr lang="en-US" altLang="ja-JP" sz="2400" dirty="0">
              <a:solidFill>
                <a:schemeClr val="bg1"/>
              </a:solidFill>
              <a:latin typeface="Verdana" panose="020B0604030504040204" pitchFamily="34" charset="0"/>
              <a:ea typeface="Verdana" panose="020B0604030504040204" pitchFamily="34" charset="0"/>
            </a:endParaRPr>
          </a:p>
        </p:txBody>
      </p:sp>
      <p:sp>
        <p:nvSpPr>
          <p:cNvPr id="40" name="Google Shape;226;p23">
            <a:extLst>
              <a:ext uri="{FF2B5EF4-FFF2-40B4-BE49-F238E27FC236}">
                <a16:creationId xmlns:a16="http://schemas.microsoft.com/office/drawing/2014/main" id="{73697B56-41D2-91E2-E5C5-BCBAA4795DDE}"/>
              </a:ext>
            </a:extLst>
          </p:cNvPr>
          <p:cNvSpPr txBox="1">
            <a:spLocks/>
          </p:cNvSpPr>
          <p:nvPr/>
        </p:nvSpPr>
        <p:spPr>
          <a:xfrm>
            <a:off x="4472664" y="4062750"/>
            <a:ext cx="4059897" cy="789602"/>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endParaRPr lang="en-US" altLang="ja-JP" sz="2800" dirty="0">
              <a:solidFill>
                <a:schemeClr val="bg1"/>
              </a:solidFill>
              <a:latin typeface="+mj-ea"/>
              <a:ea typeface="+mj-ea"/>
            </a:endParaRPr>
          </a:p>
          <a:p>
            <a:pPr marL="0" indent="0">
              <a:spcBef>
                <a:spcPts val="0"/>
              </a:spcBef>
              <a:buFont typeface="Arial" pitchFamily="34" charset="0"/>
              <a:buNone/>
            </a:pPr>
            <a:endParaRPr lang="ja-JP" altLang="en-US" sz="2800" dirty="0"/>
          </a:p>
        </p:txBody>
      </p:sp>
      <p:sp>
        <p:nvSpPr>
          <p:cNvPr id="41" name="Google Shape;226;p23">
            <a:extLst>
              <a:ext uri="{FF2B5EF4-FFF2-40B4-BE49-F238E27FC236}">
                <a16:creationId xmlns:a16="http://schemas.microsoft.com/office/drawing/2014/main" id="{1250F8D9-1C71-8FA3-81C6-CBF83B87728F}"/>
              </a:ext>
            </a:extLst>
          </p:cNvPr>
          <p:cNvSpPr txBox="1">
            <a:spLocks/>
          </p:cNvSpPr>
          <p:nvPr/>
        </p:nvSpPr>
        <p:spPr>
          <a:xfrm>
            <a:off x="9452723" y="3444150"/>
            <a:ext cx="3200400" cy="693183"/>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b="1" dirty="0">
                <a:solidFill>
                  <a:srgbClr val="0070C0"/>
                </a:solidFill>
                <a:latin typeface="Verdana" panose="020B0604030504040204" pitchFamily="34" charset="0"/>
                <a:ea typeface="+mj-ea"/>
                <a:cs typeface="Arial"/>
                <a:sym typeface="Arial"/>
              </a:rPr>
              <a:t>評価指標</a:t>
            </a:r>
            <a:br>
              <a:rPr lang="ja-JP" altLang="en-US" sz="2800" b="1" dirty="0">
                <a:solidFill>
                  <a:srgbClr val="53C6A1"/>
                </a:solidFill>
                <a:latin typeface="+mj-ea"/>
                <a:ea typeface="+mj-ea"/>
                <a:cs typeface="Arial"/>
                <a:sym typeface="Arial"/>
              </a:rPr>
            </a:br>
            <a:endParaRPr lang="en-US" altLang="ja-JP" sz="2800" b="1" dirty="0">
              <a:solidFill>
                <a:schemeClr val="bg1"/>
              </a:solidFill>
              <a:latin typeface="+mj-ea"/>
              <a:ea typeface="+mj-ea"/>
            </a:endParaRPr>
          </a:p>
          <a:p>
            <a:pPr marL="0" indent="0">
              <a:spcBef>
                <a:spcPts val="0"/>
              </a:spcBef>
              <a:buFont typeface="Arial" pitchFamily="34" charset="0"/>
              <a:buNone/>
            </a:pPr>
            <a:endParaRPr lang="ja-JP" altLang="en-US" sz="2800" dirty="0"/>
          </a:p>
        </p:txBody>
      </p:sp>
      <p:sp>
        <p:nvSpPr>
          <p:cNvPr id="42" name="Google Shape;226;p23">
            <a:extLst>
              <a:ext uri="{FF2B5EF4-FFF2-40B4-BE49-F238E27FC236}">
                <a16:creationId xmlns:a16="http://schemas.microsoft.com/office/drawing/2014/main" id="{CF3A7252-DEF1-3668-460A-D773548117E4}"/>
              </a:ext>
            </a:extLst>
          </p:cNvPr>
          <p:cNvSpPr txBox="1">
            <a:spLocks/>
          </p:cNvSpPr>
          <p:nvPr/>
        </p:nvSpPr>
        <p:spPr>
          <a:xfrm>
            <a:off x="9254723" y="6773388"/>
            <a:ext cx="3200400" cy="693183"/>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b="1" dirty="0">
                <a:solidFill>
                  <a:srgbClr val="0070C0"/>
                </a:solidFill>
                <a:latin typeface="+mn-ea"/>
                <a:cs typeface="Arial"/>
                <a:sym typeface="Arial"/>
              </a:rPr>
              <a:t>必要なタスク</a:t>
            </a:r>
            <a:br>
              <a:rPr lang="ja-JP" altLang="en-US" sz="2800" dirty="0">
                <a:solidFill>
                  <a:srgbClr val="53C6A1"/>
                </a:solidFill>
                <a:latin typeface="Arial"/>
                <a:ea typeface="Arial"/>
                <a:cs typeface="Arial"/>
                <a:sym typeface="Arial"/>
              </a:rPr>
            </a:br>
            <a:endParaRPr lang="en-US" altLang="ja-JP" sz="2800" dirty="0">
              <a:solidFill>
                <a:schemeClr val="bg1"/>
              </a:solidFill>
              <a:latin typeface="+mj-ea"/>
              <a:ea typeface="+mj-ea"/>
            </a:endParaRPr>
          </a:p>
          <a:p>
            <a:pPr marL="0" indent="0">
              <a:spcBef>
                <a:spcPts val="0"/>
              </a:spcBef>
              <a:buFont typeface="Arial" pitchFamily="34" charset="0"/>
              <a:buNone/>
            </a:pPr>
            <a:endParaRPr lang="ja-JP" altLang="en-US" sz="2800" dirty="0"/>
          </a:p>
        </p:txBody>
      </p:sp>
      <p:sp>
        <p:nvSpPr>
          <p:cNvPr id="43" name="Google Shape;226;p23">
            <a:extLst>
              <a:ext uri="{FF2B5EF4-FFF2-40B4-BE49-F238E27FC236}">
                <a16:creationId xmlns:a16="http://schemas.microsoft.com/office/drawing/2014/main" id="{7ACCCB9E-F1B7-2842-A8B2-7FF26FCB76C0}"/>
              </a:ext>
            </a:extLst>
          </p:cNvPr>
          <p:cNvSpPr txBox="1">
            <a:spLocks/>
          </p:cNvSpPr>
          <p:nvPr/>
        </p:nvSpPr>
        <p:spPr>
          <a:xfrm>
            <a:off x="13388064" y="3461002"/>
            <a:ext cx="3506106" cy="693183"/>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b="1" dirty="0">
                <a:solidFill>
                  <a:srgbClr val="0070C0"/>
                </a:solidFill>
                <a:latin typeface="Verdana" panose="020B0604030504040204" pitchFamily="34" charset="0"/>
                <a:ea typeface="+mj-ea"/>
                <a:cs typeface="Arial"/>
                <a:sym typeface="Arial"/>
              </a:rPr>
              <a:t>モデル運用フロー</a:t>
            </a:r>
            <a:br>
              <a:rPr lang="ja-JP" altLang="en-US" sz="2800" dirty="0">
                <a:solidFill>
                  <a:srgbClr val="53C6A1"/>
                </a:solidFill>
                <a:latin typeface="Arial"/>
                <a:ea typeface="Arial"/>
                <a:cs typeface="Arial"/>
                <a:sym typeface="Arial"/>
              </a:rPr>
            </a:br>
            <a:endParaRPr lang="en-US" altLang="ja-JP" sz="2800" dirty="0">
              <a:solidFill>
                <a:schemeClr val="bg1"/>
              </a:solidFill>
              <a:latin typeface="+mj-ea"/>
              <a:ea typeface="+mj-ea"/>
            </a:endParaRPr>
          </a:p>
          <a:p>
            <a:pPr marL="0" indent="0">
              <a:spcBef>
                <a:spcPts val="0"/>
              </a:spcBef>
              <a:buFont typeface="Arial" pitchFamily="34" charset="0"/>
              <a:buNone/>
            </a:pPr>
            <a:endParaRPr lang="ja-JP" altLang="en-US" sz="2800" dirty="0"/>
          </a:p>
        </p:txBody>
      </p:sp>
      <p:sp>
        <p:nvSpPr>
          <p:cNvPr id="44" name="Google Shape;226;p23">
            <a:extLst>
              <a:ext uri="{FF2B5EF4-FFF2-40B4-BE49-F238E27FC236}">
                <a16:creationId xmlns:a16="http://schemas.microsoft.com/office/drawing/2014/main" id="{2993636C-FB98-8B28-D9EF-3C67CD558690}"/>
              </a:ext>
            </a:extLst>
          </p:cNvPr>
          <p:cNvSpPr txBox="1">
            <a:spLocks/>
          </p:cNvSpPr>
          <p:nvPr/>
        </p:nvSpPr>
        <p:spPr>
          <a:xfrm>
            <a:off x="13235664" y="8039100"/>
            <a:ext cx="4442736" cy="79675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sz="2400" dirty="0">
                <a:latin typeface="+mn-ea"/>
                <a:cs typeface="Arial"/>
                <a:sym typeface="Arial"/>
              </a:rPr>
              <a:t>３つの大気汚染測定値（予測）</a:t>
            </a:r>
            <a:endParaRPr lang="en-US" altLang="ja-JP" sz="2400" dirty="0">
              <a:latin typeface="+mn-ea"/>
              <a:cs typeface="Arial"/>
              <a:sym typeface="Arial"/>
            </a:endParaRPr>
          </a:p>
        </p:txBody>
      </p:sp>
      <p:sp>
        <p:nvSpPr>
          <p:cNvPr id="45" name="Google Shape;226;p23">
            <a:extLst>
              <a:ext uri="{FF2B5EF4-FFF2-40B4-BE49-F238E27FC236}">
                <a16:creationId xmlns:a16="http://schemas.microsoft.com/office/drawing/2014/main" id="{3DCCA220-8F3F-EB77-E54A-8EEBE894FCD3}"/>
              </a:ext>
            </a:extLst>
          </p:cNvPr>
          <p:cNvSpPr txBox="1">
            <a:spLocks/>
          </p:cNvSpPr>
          <p:nvPr/>
        </p:nvSpPr>
        <p:spPr>
          <a:xfrm>
            <a:off x="8532561" y="7354007"/>
            <a:ext cx="3791459" cy="2556097"/>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sz="2400" dirty="0">
                <a:effectLst/>
                <a:latin typeface="+mn-ea"/>
              </a:rPr>
              <a:t>✓</a:t>
            </a:r>
            <a:r>
              <a:rPr lang="ja-JP" altLang="en-US" sz="2400" dirty="0">
                <a:latin typeface="+mn-ea"/>
                <a:cs typeface="Arial"/>
                <a:sym typeface="Arial"/>
              </a:rPr>
              <a:t>データセットを</a:t>
            </a:r>
            <a:r>
              <a:rPr lang="en-US" altLang="ja-JP" sz="2400" dirty="0">
                <a:latin typeface="+mn-ea"/>
                <a:cs typeface="Arial"/>
                <a:sym typeface="Arial"/>
              </a:rPr>
              <a:t>Fix</a:t>
            </a:r>
            <a:br>
              <a:rPr lang="en-US" altLang="ja-JP" sz="2400" dirty="0">
                <a:latin typeface="+mn-ea"/>
              </a:rPr>
            </a:br>
            <a:r>
              <a:rPr lang="ja-JP" altLang="en-US" sz="2400" dirty="0">
                <a:effectLst/>
                <a:latin typeface="+mn-ea"/>
              </a:rPr>
              <a:t>✓</a:t>
            </a:r>
            <a:r>
              <a:rPr lang="ja-JP" altLang="en-US" sz="2400" dirty="0">
                <a:latin typeface="+mn-ea"/>
              </a:rPr>
              <a:t>運用フローの設計</a:t>
            </a:r>
            <a:br>
              <a:rPr lang="ja-JP" altLang="en-US" sz="2400" dirty="0">
                <a:latin typeface="+mn-ea"/>
              </a:rPr>
            </a:br>
            <a:r>
              <a:rPr lang="ja-JP" altLang="en-US" sz="2400" dirty="0">
                <a:effectLst/>
                <a:latin typeface="+mn-ea"/>
              </a:rPr>
              <a:t>✓</a:t>
            </a:r>
            <a:r>
              <a:rPr lang="ja-JP" altLang="en-US" sz="2400" dirty="0">
                <a:latin typeface="+mn-ea"/>
              </a:rPr>
              <a:t>各手法での精度評価、</a:t>
            </a:r>
            <a:br>
              <a:rPr lang="ja-JP" altLang="en-US" sz="2400" dirty="0">
                <a:latin typeface="+mn-ea"/>
              </a:rPr>
            </a:br>
            <a:r>
              <a:rPr lang="ja-JP" altLang="en-US" sz="2400" dirty="0">
                <a:latin typeface="+mn-ea"/>
              </a:rPr>
              <a:t>　パラメータ調整</a:t>
            </a:r>
            <a:br>
              <a:rPr lang="ja-JP" altLang="en-US" sz="2400" dirty="0">
                <a:latin typeface="+mn-ea"/>
              </a:rPr>
            </a:br>
            <a:r>
              <a:rPr lang="ja-JP" altLang="en-US" sz="2400" dirty="0">
                <a:effectLst/>
                <a:latin typeface="+mn-ea"/>
              </a:rPr>
              <a:t>✓</a:t>
            </a:r>
            <a:r>
              <a:rPr lang="ja-JP" altLang="en-US" sz="2400" dirty="0">
                <a:latin typeface="+mn-ea"/>
              </a:rPr>
              <a:t>どのアプローチが</a:t>
            </a:r>
            <a:br>
              <a:rPr lang="ja-JP" altLang="en-US" sz="2400" dirty="0">
                <a:latin typeface="+mn-ea"/>
              </a:rPr>
            </a:br>
            <a:r>
              <a:rPr lang="ja-JP" altLang="en-US" sz="2400" dirty="0">
                <a:latin typeface="+mn-ea"/>
              </a:rPr>
              <a:t>　良さそうか。</a:t>
            </a:r>
            <a:br>
              <a:rPr lang="ja-JP" altLang="en-US" sz="2400" dirty="0">
                <a:latin typeface="+mn-ea"/>
              </a:rPr>
            </a:br>
            <a:r>
              <a:rPr lang="ja-JP" altLang="en-US" sz="2400" dirty="0">
                <a:effectLst/>
                <a:latin typeface="+mn-ea"/>
              </a:rPr>
              <a:t>✓</a:t>
            </a:r>
            <a:r>
              <a:rPr lang="ja-JP" altLang="en-US" sz="2400" dirty="0">
                <a:latin typeface="+mn-ea"/>
              </a:rPr>
              <a:t>更なるパラメータ調整</a:t>
            </a:r>
          </a:p>
        </p:txBody>
      </p:sp>
      <p:sp>
        <p:nvSpPr>
          <p:cNvPr id="46" name="Google Shape;226;p23">
            <a:extLst>
              <a:ext uri="{FF2B5EF4-FFF2-40B4-BE49-F238E27FC236}">
                <a16:creationId xmlns:a16="http://schemas.microsoft.com/office/drawing/2014/main" id="{AEC9C3E4-16AF-13FB-8E67-A09E7C8B3AB9}"/>
              </a:ext>
            </a:extLst>
          </p:cNvPr>
          <p:cNvSpPr txBox="1">
            <a:spLocks/>
          </p:cNvSpPr>
          <p:nvPr/>
        </p:nvSpPr>
        <p:spPr>
          <a:xfrm>
            <a:off x="8657903" y="3925585"/>
            <a:ext cx="3995220" cy="2702483"/>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altLang="ja-JP" sz="2400" dirty="0">
                <a:latin typeface="+mn-ea"/>
              </a:rPr>
              <a:t>AI</a:t>
            </a:r>
            <a:r>
              <a:rPr lang="ja-JP" altLang="en-US" sz="2400" dirty="0">
                <a:latin typeface="+mn-ea"/>
              </a:rPr>
              <a:t>モデルの評価</a:t>
            </a:r>
            <a:endParaRPr lang="en-US" altLang="ja-JP" sz="2400" dirty="0">
              <a:latin typeface="+mn-ea"/>
            </a:endParaRPr>
          </a:p>
          <a:p>
            <a:pPr marL="0" indent="0">
              <a:spcBef>
                <a:spcPts val="0"/>
              </a:spcBef>
              <a:buNone/>
            </a:pPr>
            <a:r>
              <a:rPr lang="ja-JP" altLang="en-US" sz="2400" dirty="0">
                <a:latin typeface="+mn-ea"/>
              </a:rPr>
              <a:t>・</a:t>
            </a:r>
            <a:r>
              <a:rPr lang="en-US" altLang="ja-JP" sz="2400" dirty="0">
                <a:latin typeface="+mn-ea"/>
              </a:rPr>
              <a:t>RMSLE(</a:t>
            </a:r>
            <a:r>
              <a:rPr lang="ja-JP" altLang="en-US" sz="2400" dirty="0">
                <a:latin typeface="+mn-ea"/>
              </a:rPr>
              <a:t>誤差：値が</a:t>
            </a:r>
            <a:r>
              <a:rPr lang="en-US" altLang="ja-JP" sz="2400" dirty="0">
                <a:latin typeface="+mn-ea"/>
              </a:rPr>
              <a:t>0</a:t>
            </a:r>
            <a:r>
              <a:rPr lang="ja-JP" altLang="en-US" sz="2400" dirty="0">
                <a:latin typeface="+mn-ea"/>
              </a:rPr>
              <a:t>に近いほど良い</a:t>
            </a:r>
            <a:r>
              <a:rPr lang="en-US" altLang="ja-JP" sz="2400" dirty="0">
                <a:latin typeface="+mn-ea"/>
              </a:rPr>
              <a:t>)</a:t>
            </a:r>
          </a:p>
          <a:p>
            <a:pPr marL="0" indent="0">
              <a:spcBef>
                <a:spcPts val="0"/>
              </a:spcBef>
              <a:buNone/>
            </a:pPr>
            <a:endParaRPr lang="en-US" altLang="ja-JP" sz="2400" dirty="0">
              <a:latin typeface="+mn-ea"/>
            </a:endParaRPr>
          </a:p>
          <a:p>
            <a:pPr marL="0" indent="0">
              <a:spcBef>
                <a:spcPts val="0"/>
              </a:spcBef>
              <a:buNone/>
            </a:pPr>
            <a:r>
              <a:rPr lang="ja-JP" altLang="en-US" sz="2800" dirty="0">
                <a:latin typeface="+mn-ea"/>
                <a:cs typeface="Arial"/>
                <a:sym typeface="Arial"/>
              </a:rPr>
              <a:t>ビジネス</a:t>
            </a:r>
            <a:endParaRPr lang="en-US" altLang="ja-JP" sz="2800" dirty="0">
              <a:latin typeface="+mn-ea"/>
              <a:cs typeface="Arial"/>
              <a:sym typeface="Arial"/>
            </a:endParaRPr>
          </a:p>
          <a:p>
            <a:pPr marL="0" indent="0">
              <a:spcBef>
                <a:spcPts val="0"/>
              </a:spcBef>
              <a:buNone/>
            </a:pPr>
            <a:r>
              <a:rPr lang="ja-JP" altLang="en-US" sz="2800" dirty="0">
                <a:effectLst/>
                <a:latin typeface="+mn-ea"/>
              </a:rPr>
              <a:t>✓大気汚染防止法などの</a:t>
            </a:r>
            <a:r>
              <a:rPr lang="ja-JP" altLang="en-US" sz="2800" dirty="0">
                <a:latin typeface="+mn-ea"/>
              </a:rPr>
              <a:t>環境基準</a:t>
            </a:r>
            <a:endParaRPr lang="en-US" altLang="ja-JP" sz="2800" dirty="0">
              <a:latin typeface="+mn-ea"/>
            </a:endParaRPr>
          </a:p>
          <a:p>
            <a:pPr marL="0" indent="0">
              <a:spcBef>
                <a:spcPts val="0"/>
              </a:spcBef>
              <a:buFont typeface="Arial" pitchFamily="34" charset="0"/>
              <a:buNone/>
            </a:pPr>
            <a:endParaRPr lang="ja-JP" altLang="en-US" sz="2800" dirty="0"/>
          </a:p>
        </p:txBody>
      </p:sp>
      <p:sp>
        <p:nvSpPr>
          <p:cNvPr id="47" name="Google Shape;226;p23">
            <a:extLst>
              <a:ext uri="{FF2B5EF4-FFF2-40B4-BE49-F238E27FC236}">
                <a16:creationId xmlns:a16="http://schemas.microsoft.com/office/drawing/2014/main" id="{264AD518-5D9B-288B-5C0A-52434A4A251C}"/>
              </a:ext>
            </a:extLst>
          </p:cNvPr>
          <p:cNvSpPr txBox="1">
            <a:spLocks/>
          </p:cNvSpPr>
          <p:nvPr/>
        </p:nvSpPr>
        <p:spPr>
          <a:xfrm>
            <a:off x="13235664" y="4008914"/>
            <a:ext cx="4671336" cy="1354444"/>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sz="2000" dirty="0">
                <a:latin typeface="+mn-ea"/>
                <a:cs typeface="Arial"/>
                <a:sym typeface="Arial"/>
              </a:rPr>
              <a:t>実務の運用フロー</a:t>
            </a:r>
            <a:endParaRPr lang="en-US" altLang="ja-JP" sz="2000" dirty="0">
              <a:latin typeface="+mn-ea"/>
              <a:cs typeface="Arial"/>
              <a:sym typeface="Arial"/>
            </a:endParaRPr>
          </a:p>
          <a:p>
            <a:pPr marL="0" indent="0">
              <a:spcBef>
                <a:spcPts val="0"/>
              </a:spcBef>
              <a:buNone/>
            </a:pPr>
            <a:r>
              <a:rPr lang="ja-JP" altLang="en-US" sz="2000" dirty="0">
                <a:effectLst/>
                <a:latin typeface="+mn-ea"/>
              </a:rPr>
              <a:t>✓</a:t>
            </a:r>
            <a:r>
              <a:rPr lang="ja-JP" altLang="en-US" sz="2000" dirty="0">
                <a:latin typeface="+mn-ea"/>
                <a:cs typeface="Arial"/>
                <a:sym typeface="Arial"/>
              </a:rPr>
              <a:t>単純な閾値処理</a:t>
            </a:r>
            <a:r>
              <a:rPr lang="en-US" altLang="ja-JP" sz="2000" dirty="0">
                <a:latin typeface="+mn-ea"/>
                <a:cs typeface="Arial"/>
                <a:sym typeface="Arial"/>
              </a:rPr>
              <a:t>(</a:t>
            </a:r>
            <a:r>
              <a:rPr lang="ja-JP" altLang="en-US" sz="2000" dirty="0">
                <a:latin typeface="+mn-ea"/>
                <a:cs typeface="Arial"/>
                <a:sym typeface="Arial"/>
              </a:rPr>
              <a:t>環境基準</a:t>
            </a:r>
            <a:r>
              <a:rPr lang="en-US" altLang="ja-JP" sz="2000" dirty="0">
                <a:latin typeface="+mn-ea"/>
                <a:cs typeface="Arial"/>
                <a:sym typeface="Arial"/>
              </a:rPr>
              <a:t>)</a:t>
            </a:r>
          </a:p>
          <a:p>
            <a:pPr marL="0" indent="0">
              <a:spcBef>
                <a:spcPts val="0"/>
              </a:spcBef>
              <a:buNone/>
            </a:pPr>
            <a:r>
              <a:rPr lang="ja-JP" altLang="en-US" sz="2000" dirty="0">
                <a:effectLst/>
                <a:latin typeface="+mn-ea"/>
              </a:rPr>
              <a:t>✓</a:t>
            </a:r>
            <a:r>
              <a:rPr lang="ja-JP" altLang="en-US" sz="2000" dirty="0">
                <a:latin typeface="+mn-ea"/>
                <a:cs typeface="Arial"/>
                <a:sym typeface="Arial"/>
              </a:rPr>
              <a:t>予測期間を決める</a:t>
            </a:r>
            <a:endParaRPr lang="en-US" altLang="ja-JP" sz="2000" dirty="0">
              <a:latin typeface="+mn-ea"/>
              <a:cs typeface="Arial"/>
              <a:sym typeface="Arial"/>
            </a:endParaRPr>
          </a:p>
          <a:p>
            <a:pPr marL="0" indent="0">
              <a:spcBef>
                <a:spcPts val="0"/>
              </a:spcBef>
              <a:buNone/>
            </a:pPr>
            <a:r>
              <a:rPr lang="ja-JP" altLang="en-US" sz="2000" dirty="0">
                <a:latin typeface="+mn-ea"/>
                <a:cs typeface="Arial"/>
                <a:sym typeface="Arial"/>
              </a:rPr>
              <a:t>・工場で運用する場合</a:t>
            </a:r>
            <a:br>
              <a:rPr lang="ja-JP" altLang="en-US" sz="2000" dirty="0">
                <a:latin typeface="+mn-ea"/>
                <a:cs typeface="Arial"/>
                <a:sym typeface="Arial"/>
              </a:rPr>
            </a:br>
            <a:r>
              <a:rPr lang="ja-JP" altLang="en-US" sz="2000" dirty="0">
                <a:effectLst/>
                <a:latin typeface="+mn-ea"/>
              </a:rPr>
              <a:t>✓</a:t>
            </a:r>
            <a:r>
              <a:rPr lang="ja-JP" altLang="en-US" sz="2000" dirty="0">
                <a:latin typeface="+mn-ea"/>
                <a:cs typeface="Arial"/>
                <a:sym typeface="Arial"/>
              </a:rPr>
              <a:t>異常な予測</a:t>
            </a:r>
            <a:r>
              <a:rPr lang="en-US" altLang="ja-JP" sz="2000" dirty="0">
                <a:latin typeface="+mn-ea"/>
                <a:cs typeface="Arial"/>
                <a:sym typeface="Arial"/>
              </a:rPr>
              <a:t>(</a:t>
            </a:r>
            <a:r>
              <a:rPr lang="ja-JP" altLang="en-US" sz="2000" dirty="0">
                <a:latin typeface="+mn-ea"/>
                <a:cs typeface="Arial"/>
                <a:sym typeface="Arial"/>
              </a:rPr>
              <a:t>兆候</a:t>
            </a:r>
            <a:r>
              <a:rPr lang="en-US" altLang="ja-JP" sz="2000" dirty="0">
                <a:latin typeface="+mn-ea"/>
                <a:cs typeface="Arial"/>
                <a:sym typeface="Arial"/>
              </a:rPr>
              <a:t>)</a:t>
            </a:r>
            <a:r>
              <a:rPr lang="ja-JP" altLang="en-US" sz="2000" dirty="0">
                <a:latin typeface="+mn-ea"/>
                <a:cs typeface="Arial"/>
                <a:sym typeface="Arial"/>
              </a:rPr>
              <a:t>が出た場合、実際に発生しないように対処する</a:t>
            </a:r>
            <a:endParaRPr lang="en-US" altLang="ja-JP" sz="2000" dirty="0">
              <a:latin typeface="+mn-ea"/>
              <a:cs typeface="Arial"/>
              <a:sym typeface="Arial"/>
            </a:endParaRPr>
          </a:p>
          <a:p>
            <a:pPr marL="0" indent="0">
              <a:spcBef>
                <a:spcPts val="0"/>
              </a:spcBef>
              <a:buNone/>
            </a:pPr>
            <a:r>
              <a:rPr lang="ja-JP" altLang="en-US" sz="2000" dirty="0">
                <a:latin typeface="+mn-ea"/>
                <a:cs typeface="Arial"/>
                <a:sym typeface="Arial"/>
              </a:rPr>
              <a:t>・公的機関で運用する場合</a:t>
            </a:r>
            <a:endParaRPr lang="en-US" altLang="ja-JP" sz="2000" dirty="0">
              <a:latin typeface="+mn-ea"/>
              <a:cs typeface="Arial"/>
              <a:sym typeface="Arial"/>
            </a:endParaRPr>
          </a:p>
          <a:p>
            <a:pPr marL="0" indent="0">
              <a:spcBef>
                <a:spcPts val="0"/>
              </a:spcBef>
              <a:buNone/>
            </a:pPr>
            <a:r>
              <a:rPr lang="ja-JP" altLang="en-US" sz="2000" dirty="0">
                <a:latin typeface="+mn-ea"/>
                <a:cs typeface="Arial"/>
                <a:sym typeface="Arial"/>
              </a:rPr>
              <a:t>環境対策の方針決めの参考データにする</a:t>
            </a:r>
            <a:endParaRPr lang="ja-JP" altLang="en-US" sz="2000" dirty="0">
              <a:latin typeface="+mn-ea"/>
            </a:endParaRPr>
          </a:p>
        </p:txBody>
      </p:sp>
      <p:sp>
        <p:nvSpPr>
          <p:cNvPr id="48" name="Google Shape;226;p23">
            <a:extLst>
              <a:ext uri="{FF2B5EF4-FFF2-40B4-BE49-F238E27FC236}">
                <a16:creationId xmlns:a16="http://schemas.microsoft.com/office/drawing/2014/main" id="{B7B419A5-0E61-15F2-1DBC-3046129037D2}"/>
              </a:ext>
            </a:extLst>
          </p:cNvPr>
          <p:cNvSpPr txBox="1">
            <a:spLocks/>
          </p:cNvSpPr>
          <p:nvPr/>
        </p:nvSpPr>
        <p:spPr>
          <a:xfrm>
            <a:off x="1189877" y="2383586"/>
            <a:ext cx="6559387" cy="939917"/>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altLang="ja-JP" sz="2400" dirty="0" err="1">
                <a:latin typeface="+mn-ea"/>
              </a:rPr>
              <a:t>CO,NOx</a:t>
            </a:r>
            <a:r>
              <a:rPr lang="en-US" altLang="ja-JP" sz="2400" dirty="0">
                <a:latin typeface="+mn-ea"/>
              </a:rPr>
              <a:t>,</a:t>
            </a:r>
            <a:r>
              <a:rPr lang="ja-JP" altLang="en-US" sz="2400" dirty="0">
                <a:latin typeface="+mn-ea"/>
              </a:rPr>
              <a:t>ベンゼンの大気汚染測定値を予測する</a:t>
            </a:r>
            <a:endParaRPr lang="en-US" altLang="ja-JP" sz="2400" dirty="0">
              <a:latin typeface="+mn-ea"/>
            </a:endParaRPr>
          </a:p>
          <a:p>
            <a:pPr marL="0" indent="0">
              <a:spcBef>
                <a:spcPts val="0"/>
              </a:spcBef>
              <a:buNone/>
            </a:pPr>
            <a:r>
              <a:rPr lang="ja-JP" altLang="en-US" sz="2400" dirty="0">
                <a:latin typeface="+mn-ea"/>
              </a:rPr>
              <a:t>工場である場合、高値が出ないように対処する</a:t>
            </a:r>
            <a:endParaRPr lang="ja-JP" altLang="en-US" sz="2800" dirty="0">
              <a:latin typeface="+mn-ea"/>
            </a:endParaRPr>
          </a:p>
        </p:txBody>
      </p:sp>
      <p:sp>
        <p:nvSpPr>
          <p:cNvPr id="49" name="Google Shape;226;p23">
            <a:extLst>
              <a:ext uri="{FF2B5EF4-FFF2-40B4-BE49-F238E27FC236}">
                <a16:creationId xmlns:a16="http://schemas.microsoft.com/office/drawing/2014/main" id="{44834E55-1AB9-BF11-7115-9DD1C4FD183D}"/>
              </a:ext>
            </a:extLst>
          </p:cNvPr>
          <p:cNvSpPr txBox="1">
            <a:spLocks/>
          </p:cNvSpPr>
          <p:nvPr/>
        </p:nvSpPr>
        <p:spPr>
          <a:xfrm>
            <a:off x="8428877" y="2400300"/>
            <a:ext cx="6887323" cy="774396"/>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sz="2400" dirty="0">
                <a:latin typeface="+mn-ea"/>
              </a:rPr>
              <a:t>大気汚染測定値の予測モデルを学習、回帰問題</a:t>
            </a:r>
            <a:endParaRPr lang="ja-JP" altLang="en-US" sz="2800" dirty="0">
              <a:latin typeface="+mn-ea"/>
            </a:endParaRPr>
          </a:p>
          <a:p>
            <a:pPr marL="0" indent="0">
              <a:spcBef>
                <a:spcPts val="0"/>
              </a:spcBef>
              <a:buFont typeface="Arial" pitchFamily="34" charset="0"/>
              <a:buNone/>
            </a:pPr>
            <a:endParaRPr lang="ja-JP" altLang="en-US" sz="2800" dirty="0"/>
          </a:p>
        </p:txBody>
      </p:sp>
      <p:sp>
        <p:nvSpPr>
          <p:cNvPr id="50" name="Google Shape;226;p23">
            <a:extLst>
              <a:ext uri="{FF2B5EF4-FFF2-40B4-BE49-F238E27FC236}">
                <a16:creationId xmlns:a16="http://schemas.microsoft.com/office/drawing/2014/main" id="{893C44DA-A210-354A-66C2-3B112F6183D0}"/>
              </a:ext>
            </a:extLst>
          </p:cNvPr>
          <p:cNvSpPr txBox="1">
            <a:spLocks/>
          </p:cNvSpPr>
          <p:nvPr/>
        </p:nvSpPr>
        <p:spPr>
          <a:xfrm>
            <a:off x="13471106" y="6743700"/>
            <a:ext cx="3531177" cy="1153328"/>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b="1" dirty="0">
                <a:solidFill>
                  <a:srgbClr val="0070C0"/>
                </a:solidFill>
                <a:latin typeface="Verdana" panose="020B0604030504040204" pitchFamily="34" charset="0"/>
                <a:ea typeface="+mj-ea"/>
                <a:cs typeface="Arial"/>
                <a:sym typeface="Arial"/>
              </a:rPr>
              <a:t>理想のアウトプット</a:t>
            </a:r>
            <a:endParaRPr lang="en-US" altLang="ja-JP" b="1" dirty="0">
              <a:solidFill>
                <a:srgbClr val="0070C0"/>
              </a:solidFill>
              <a:latin typeface="Verdana" panose="020B0604030504040204" pitchFamily="34" charset="0"/>
              <a:ea typeface="Verdana" panose="020B0604030504040204" pitchFamily="34" charset="0"/>
              <a:cs typeface="Arial"/>
              <a:sym typeface="Arial"/>
            </a:endParaRPr>
          </a:p>
          <a:p>
            <a:pPr marL="0" indent="0">
              <a:spcBef>
                <a:spcPts val="0"/>
              </a:spcBef>
              <a:buNone/>
            </a:pPr>
            <a:r>
              <a:rPr lang="ja-JP" altLang="en-US" b="1" dirty="0">
                <a:solidFill>
                  <a:srgbClr val="0070C0"/>
                </a:solidFill>
                <a:latin typeface="Verdana" panose="020B0604030504040204" pitchFamily="34" charset="0"/>
                <a:ea typeface="+mj-ea"/>
                <a:cs typeface="Arial"/>
                <a:sym typeface="Arial"/>
              </a:rPr>
              <a:t>（目的変数）</a:t>
            </a:r>
            <a:br>
              <a:rPr lang="ja-JP" altLang="en-US" b="1" dirty="0">
                <a:solidFill>
                  <a:srgbClr val="53C6A1"/>
                </a:solidFill>
                <a:latin typeface="+mj-ea"/>
                <a:ea typeface="+mj-ea"/>
                <a:cs typeface="Arial"/>
                <a:sym typeface="Arial"/>
              </a:rPr>
            </a:br>
            <a:endParaRPr lang="en-US" altLang="ja-JP" b="1" dirty="0">
              <a:solidFill>
                <a:schemeClr val="bg1"/>
              </a:solidFill>
              <a:latin typeface="+mj-ea"/>
              <a:ea typeface="+mj-ea"/>
            </a:endParaRPr>
          </a:p>
          <a:p>
            <a:pPr marL="0" indent="0">
              <a:spcBef>
                <a:spcPts val="0"/>
              </a:spcBef>
              <a:buFont typeface="Arial" pitchFamily="34" charset="0"/>
              <a:buNone/>
            </a:pPr>
            <a:endParaRPr lang="ja-JP" altLang="en-US" sz="2800" dirty="0"/>
          </a:p>
        </p:txBody>
      </p:sp>
      <p:sp>
        <p:nvSpPr>
          <p:cNvPr id="51" name="Google Shape;226;p23">
            <a:extLst>
              <a:ext uri="{FF2B5EF4-FFF2-40B4-BE49-F238E27FC236}">
                <a16:creationId xmlns:a16="http://schemas.microsoft.com/office/drawing/2014/main" id="{3B54FF2A-4B16-A6EF-6313-2EE99F48A01F}"/>
              </a:ext>
            </a:extLst>
          </p:cNvPr>
          <p:cNvSpPr txBox="1">
            <a:spLocks/>
          </p:cNvSpPr>
          <p:nvPr/>
        </p:nvSpPr>
        <p:spPr>
          <a:xfrm>
            <a:off x="4501013" y="4114317"/>
            <a:ext cx="3995220" cy="2702483"/>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sz="2400" dirty="0">
                <a:latin typeface="+mn-ea"/>
              </a:rPr>
              <a:t>機械学習：教師あり学習</a:t>
            </a:r>
            <a:endParaRPr lang="en-US" altLang="ja-JP" sz="2400" dirty="0">
              <a:latin typeface="+mn-ea"/>
            </a:endParaRPr>
          </a:p>
          <a:p>
            <a:pPr marL="0" indent="0">
              <a:spcBef>
                <a:spcPts val="0"/>
              </a:spcBef>
              <a:buNone/>
            </a:pPr>
            <a:r>
              <a:rPr lang="ja-JP" altLang="en-US" sz="2400" dirty="0">
                <a:effectLst/>
                <a:latin typeface="+mn-ea"/>
              </a:rPr>
              <a:t>✓</a:t>
            </a:r>
            <a:r>
              <a:rPr lang="en-US" altLang="ja-JP" sz="2400" dirty="0" err="1">
                <a:effectLst/>
                <a:latin typeface="+mn-ea"/>
              </a:rPr>
              <a:t>l</a:t>
            </a:r>
            <a:r>
              <a:rPr lang="en-US" altLang="ja-JP" sz="2400" dirty="0" err="1">
                <a:latin typeface="+mn-ea"/>
              </a:rPr>
              <a:t>ightgbm</a:t>
            </a:r>
            <a:endParaRPr lang="en-US" altLang="ja-JP" sz="2400" dirty="0">
              <a:latin typeface="+mn-ea"/>
            </a:endParaRPr>
          </a:p>
          <a:p>
            <a:pPr marL="0" indent="0">
              <a:spcBef>
                <a:spcPts val="0"/>
              </a:spcBef>
              <a:buNone/>
            </a:pPr>
            <a:r>
              <a:rPr lang="ja-JP" altLang="en-US" sz="2400" dirty="0">
                <a:effectLst/>
                <a:latin typeface="+mn-ea"/>
              </a:rPr>
              <a:t>✓</a:t>
            </a:r>
            <a:r>
              <a:rPr lang="en-US" altLang="ja-JP" sz="2400" dirty="0" err="1">
                <a:effectLst/>
                <a:latin typeface="+mn-ea"/>
              </a:rPr>
              <a:t>r</a:t>
            </a:r>
            <a:r>
              <a:rPr lang="en-US" altLang="ja-JP" sz="2400" dirty="0" err="1">
                <a:latin typeface="+mn-ea"/>
              </a:rPr>
              <a:t>andomforest</a:t>
            </a:r>
            <a:endParaRPr lang="en-US" altLang="ja-JP" sz="2400" dirty="0">
              <a:latin typeface="+mn-ea"/>
            </a:endParaRPr>
          </a:p>
          <a:p>
            <a:pPr marL="0" indent="0">
              <a:spcBef>
                <a:spcPts val="0"/>
              </a:spcBef>
              <a:buNone/>
            </a:pPr>
            <a:r>
              <a:rPr lang="ja-JP" altLang="en-US" sz="2400" dirty="0">
                <a:effectLst/>
                <a:latin typeface="+mn-ea"/>
              </a:rPr>
              <a:t>✓</a:t>
            </a:r>
            <a:r>
              <a:rPr lang="en-US" altLang="ja-JP" sz="2400" dirty="0" err="1">
                <a:latin typeface="+mn-ea"/>
              </a:rPr>
              <a:t>extratrees</a:t>
            </a:r>
            <a:endParaRPr lang="en-US" altLang="ja-JP" sz="2400" dirty="0">
              <a:latin typeface="+mn-ea"/>
            </a:endParaRPr>
          </a:p>
          <a:p>
            <a:pPr marL="0" indent="0">
              <a:spcBef>
                <a:spcPts val="0"/>
              </a:spcBef>
              <a:buNone/>
            </a:pPr>
            <a:r>
              <a:rPr lang="ja-JP" altLang="en-US" sz="2400" dirty="0">
                <a:latin typeface="+mn-ea"/>
              </a:rPr>
              <a:t>など、その他回帰アルゴリズム</a:t>
            </a:r>
          </a:p>
        </p:txBody>
      </p:sp>
      <p:sp>
        <p:nvSpPr>
          <p:cNvPr id="52" name="Google Shape;226;p23">
            <a:extLst>
              <a:ext uri="{FF2B5EF4-FFF2-40B4-BE49-F238E27FC236}">
                <a16:creationId xmlns:a16="http://schemas.microsoft.com/office/drawing/2014/main" id="{F3E756F5-70D9-BA85-88D2-EA37800A293D}"/>
              </a:ext>
            </a:extLst>
          </p:cNvPr>
          <p:cNvSpPr txBox="1">
            <a:spLocks/>
          </p:cNvSpPr>
          <p:nvPr/>
        </p:nvSpPr>
        <p:spPr>
          <a:xfrm>
            <a:off x="4419600" y="7353300"/>
            <a:ext cx="3995220" cy="2702483"/>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ja-JP" altLang="en-US" sz="2400" dirty="0">
                <a:effectLst/>
                <a:latin typeface="+mn-ea"/>
              </a:rPr>
              <a:t>✓</a:t>
            </a:r>
            <a:r>
              <a:rPr lang="ja-JP" altLang="en-US" sz="2400" dirty="0">
                <a:latin typeface="+mn-ea"/>
              </a:rPr>
              <a:t>外れ値処理</a:t>
            </a:r>
            <a:endParaRPr lang="en-US" altLang="ja-JP" sz="2400" dirty="0">
              <a:latin typeface="+mn-ea"/>
            </a:endParaRPr>
          </a:p>
          <a:p>
            <a:pPr marL="0" indent="0">
              <a:spcBef>
                <a:spcPts val="0"/>
              </a:spcBef>
              <a:buNone/>
            </a:pPr>
            <a:r>
              <a:rPr lang="ja-JP" altLang="en-US" sz="2400" dirty="0">
                <a:effectLst/>
                <a:latin typeface="+mn-ea"/>
              </a:rPr>
              <a:t>✓</a:t>
            </a:r>
            <a:r>
              <a:rPr lang="ja-JP" altLang="en-US" sz="2400" dirty="0">
                <a:latin typeface="+mn-ea"/>
              </a:rPr>
              <a:t>異常値処理</a:t>
            </a:r>
            <a:endParaRPr lang="en-US" altLang="ja-JP" sz="2400" dirty="0">
              <a:latin typeface="+mn-ea"/>
            </a:endParaRPr>
          </a:p>
          <a:p>
            <a:pPr marL="0" indent="0">
              <a:spcBef>
                <a:spcPts val="0"/>
              </a:spcBef>
              <a:buNone/>
            </a:pPr>
            <a:r>
              <a:rPr lang="ja-JP" altLang="en-US" sz="2400" dirty="0">
                <a:effectLst/>
                <a:latin typeface="+mn-ea"/>
              </a:rPr>
              <a:t>✓</a:t>
            </a:r>
            <a:r>
              <a:rPr lang="ja-JP" altLang="en-US" sz="2400" dirty="0">
                <a:latin typeface="+mn-ea"/>
              </a:rPr>
              <a:t>特徴量追加</a:t>
            </a:r>
            <a:endParaRPr lang="en-US" altLang="ja-JP" sz="2400" dirty="0">
              <a:latin typeface="+mn-ea"/>
            </a:endParaRPr>
          </a:p>
        </p:txBody>
      </p:sp>
      <p:pic>
        <p:nvPicPr>
          <p:cNvPr id="53" name="図 52">
            <a:extLst>
              <a:ext uri="{FF2B5EF4-FFF2-40B4-BE49-F238E27FC236}">
                <a16:creationId xmlns:a16="http://schemas.microsoft.com/office/drawing/2014/main" id="{2E7A290F-8D41-D855-A288-376CA059F3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03635" y="8440434"/>
            <a:ext cx="1420816" cy="1420816"/>
          </a:xfrm>
          <a:prstGeom prst="rect">
            <a:avLst/>
          </a:prstGeom>
          <a:noFill/>
          <a:ln w="47625">
            <a:noFill/>
          </a:ln>
        </p:spPr>
      </p:pic>
      <p:pic>
        <p:nvPicPr>
          <p:cNvPr id="54" name="Picture 2" descr="重なったギアのイラスト（立体）">
            <a:extLst>
              <a:ext uri="{FF2B5EF4-FFF2-40B4-BE49-F238E27FC236}">
                <a16:creationId xmlns:a16="http://schemas.microsoft.com/office/drawing/2014/main" id="{7EDDC653-92FB-AC9E-6483-877C9F0AC9FA}"/>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009020" y="4594788"/>
            <a:ext cx="1145618" cy="1145618"/>
          </a:xfrm>
          <a:prstGeom prst="rect">
            <a:avLst/>
          </a:prstGeom>
          <a:noFill/>
          <a:extLst>
            <a:ext uri="{909E8E84-426E-40DD-AFC4-6F175D3DCCD1}">
              <a14:hiddenFill xmlns:a14="http://schemas.microsoft.com/office/drawing/2010/main">
                <a:solidFill>
                  <a:srgbClr val="FFFFFF"/>
                </a:solidFill>
              </a14:hiddenFill>
            </a:ext>
          </a:extLst>
        </p:spPr>
      </p:pic>
      <p:pic>
        <p:nvPicPr>
          <p:cNvPr id="55" name="図 54">
            <a:extLst>
              <a:ext uri="{FF2B5EF4-FFF2-40B4-BE49-F238E27FC236}">
                <a16:creationId xmlns:a16="http://schemas.microsoft.com/office/drawing/2014/main" id="{9EAD6718-1A31-B39F-45E3-2A196C42D00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726875" y="9273012"/>
            <a:ext cx="755190" cy="755190"/>
          </a:xfrm>
          <a:prstGeom prst="rect">
            <a:avLst/>
          </a:prstGeom>
        </p:spPr>
      </p:pic>
      <p:sp>
        <p:nvSpPr>
          <p:cNvPr id="2" name="正方形/長方形 1">
            <a:extLst>
              <a:ext uri="{FF2B5EF4-FFF2-40B4-BE49-F238E27FC236}">
                <a16:creationId xmlns:a16="http://schemas.microsoft.com/office/drawing/2014/main" id="{15752F04-E089-73AF-1650-0BD04DD696D2}"/>
              </a:ext>
            </a:extLst>
          </p:cNvPr>
          <p:cNvSpPr/>
          <p:nvPr/>
        </p:nvSpPr>
        <p:spPr>
          <a:xfrm>
            <a:off x="4466100" y="6825228"/>
            <a:ext cx="3839700" cy="194083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正方形/長方形 2">
            <a:extLst>
              <a:ext uri="{FF2B5EF4-FFF2-40B4-BE49-F238E27FC236}">
                <a16:creationId xmlns:a16="http://schemas.microsoft.com/office/drawing/2014/main" id="{0615677A-60E5-F4C3-3562-9D014B647182}"/>
              </a:ext>
            </a:extLst>
          </p:cNvPr>
          <p:cNvSpPr/>
          <p:nvPr/>
        </p:nvSpPr>
        <p:spPr>
          <a:xfrm>
            <a:off x="8578907" y="3480697"/>
            <a:ext cx="3839700" cy="181520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54D4E9E4-1891-F29E-91F5-BF4739E2A2F3}"/>
              </a:ext>
            </a:extLst>
          </p:cNvPr>
          <p:cNvSpPr/>
          <p:nvPr/>
        </p:nvSpPr>
        <p:spPr>
          <a:xfrm>
            <a:off x="1002994" y="1860021"/>
            <a:ext cx="6388406" cy="14757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6F4EF8C4-DC51-B47B-5095-5391BC01E1DD}"/>
              </a:ext>
            </a:extLst>
          </p:cNvPr>
          <p:cNvSpPr/>
          <p:nvPr/>
        </p:nvSpPr>
        <p:spPr>
          <a:xfrm>
            <a:off x="4419600" y="3467100"/>
            <a:ext cx="3839700" cy="311388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053448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51781"/>
            <a:ext cx="2862259" cy="4135555"/>
            <a:chOff x="0" y="0"/>
            <a:chExt cx="4445000" cy="6422390"/>
          </a:xfrm>
        </p:grpSpPr>
        <p:sp>
          <p:nvSpPr>
            <p:cNvPr id="3" name="Freeform 3"/>
            <p:cNvSpPr/>
            <p:nvPr/>
          </p:nvSpPr>
          <p:spPr>
            <a:xfrm>
              <a:off x="0" y="4203700"/>
              <a:ext cx="4445000" cy="2218690"/>
            </a:xfrm>
            <a:custGeom>
              <a:avLst/>
              <a:gdLst/>
              <a:ahLst/>
              <a:cxnLst/>
              <a:rect l="l" t="t" r="r" b="b"/>
              <a:pathLst>
                <a:path w="4445000" h="2218690">
                  <a:moveTo>
                    <a:pt x="4445000" y="1450340"/>
                  </a:moveTo>
                  <a:lnTo>
                    <a:pt x="4445000" y="2218690"/>
                  </a:lnTo>
                  <a:lnTo>
                    <a:pt x="2222500" y="768350"/>
                  </a:lnTo>
                  <a:lnTo>
                    <a:pt x="0" y="2218690"/>
                  </a:lnTo>
                  <a:lnTo>
                    <a:pt x="0" y="1450340"/>
                  </a:lnTo>
                  <a:lnTo>
                    <a:pt x="2222500" y="0"/>
                  </a:lnTo>
                  <a:close/>
                </a:path>
              </a:pathLst>
            </a:custGeom>
            <a:solidFill>
              <a:srgbClr val="D4EEF0"/>
            </a:solidFill>
          </p:spPr>
        </p:sp>
        <p:sp>
          <p:nvSpPr>
            <p:cNvPr id="4" name="Freeform 4"/>
            <p:cNvSpPr/>
            <p:nvPr/>
          </p:nvSpPr>
          <p:spPr>
            <a:xfrm>
              <a:off x="0" y="0"/>
              <a:ext cx="4445000" cy="5654040"/>
            </a:xfrm>
            <a:custGeom>
              <a:avLst/>
              <a:gdLst/>
              <a:ahLst/>
              <a:cxnLst/>
              <a:rect l="l" t="t" r="r" b="b"/>
              <a:pathLst>
                <a:path w="4445000" h="5654040">
                  <a:moveTo>
                    <a:pt x="4445000" y="0"/>
                  </a:moveTo>
                  <a:lnTo>
                    <a:pt x="4445000" y="5654040"/>
                  </a:lnTo>
                  <a:lnTo>
                    <a:pt x="2222500" y="4203700"/>
                  </a:lnTo>
                  <a:lnTo>
                    <a:pt x="0" y="5654040"/>
                  </a:lnTo>
                  <a:lnTo>
                    <a:pt x="0" y="0"/>
                  </a:lnTo>
                  <a:close/>
                </a:path>
              </a:pathLst>
            </a:custGeom>
            <a:solidFill>
              <a:srgbClr val="265386"/>
            </a:solidFill>
          </p:spPr>
        </p:sp>
      </p:grpSp>
      <p:sp>
        <p:nvSpPr>
          <p:cNvPr id="5" name="TextBox 5"/>
          <p:cNvSpPr txBox="1"/>
          <p:nvPr/>
        </p:nvSpPr>
        <p:spPr>
          <a:xfrm>
            <a:off x="1536179" y="-327904"/>
            <a:ext cx="1847300" cy="1407629"/>
          </a:xfrm>
          <a:prstGeom prst="rect">
            <a:avLst/>
          </a:prstGeom>
        </p:spPr>
        <p:txBody>
          <a:bodyPr lIns="0" tIns="0" rIns="0" bIns="0" rtlCol="0" anchor="t">
            <a:spAutoFit/>
          </a:bodyPr>
          <a:lstStyle/>
          <a:p>
            <a:pPr algn="ctr">
              <a:lnSpc>
                <a:spcPts val="12003"/>
              </a:lnSpc>
            </a:pPr>
            <a:r>
              <a:rPr lang="en-US" altLang="ja-JP" sz="9600" dirty="0">
                <a:solidFill>
                  <a:srgbClr val="A2FDFC"/>
                </a:solidFill>
                <a:latin typeface="+mn-ea"/>
              </a:rPr>
              <a:t>Ⅲ</a:t>
            </a:r>
          </a:p>
        </p:txBody>
      </p:sp>
      <p:sp>
        <p:nvSpPr>
          <p:cNvPr id="6" name="TextBox 6"/>
          <p:cNvSpPr txBox="1"/>
          <p:nvPr/>
        </p:nvSpPr>
        <p:spPr>
          <a:xfrm>
            <a:off x="4200514" y="3352800"/>
            <a:ext cx="12182486" cy="1538883"/>
          </a:xfrm>
          <a:prstGeom prst="rect">
            <a:avLst/>
          </a:prstGeom>
        </p:spPr>
        <p:txBody>
          <a:bodyPr wrap="square" lIns="0" tIns="0" rIns="0" bIns="0" rtlCol="0" anchor="t">
            <a:spAutoFit/>
          </a:bodyPr>
          <a:lstStyle/>
          <a:p>
            <a:pPr>
              <a:lnSpc>
                <a:spcPts val="12001"/>
              </a:lnSpc>
            </a:pPr>
            <a:r>
              <a:rPr lang="ja-JP" altLang="en-US" sz="10001" spc="3590" dirty="0">
                <a:solidFill>
                  <a:srgbClr val="13538A"/>
                </a:solidFill>
                <a:latin typeface="+mn-ea"/>
              </a:rPr>
              <a:t>取り組みの概要</a:t>
            </a:r>
            <a:endParaRPr lang="en-US" altLang="ja-JP" sz="10001" spc="3590" dirty="0">
              <a:solidFill>
                <a:srgbClr val="13538A"/>
              </a:solidFill>
              <a:latin typeface="+mn-ea"/>
            </a:endParaRPr>
          </a:p>
        </p:txBody>
      </p:sp>
    </p:spTree>
    <p:extLst>
      <p:ext uri="{BB962C8B-B14F-4D97-AF65-F5344CB8AC3E}">
        <p14:creationId xmlns:p14="http://schemas.microsoft.com/office/powerpoint/2010/main" val="2291425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8" name="Group 8"/>
          <p:cNvGrpSpPr/>
          <p:nvPr/>
        </p:nvGrpSpPr>
        <p:grpSpPr>
          <a:xfrm rot="5400000">
            <a:off x="-171222" y="-166793"/>
            <a:ext cx="2937022" cy="2932323"/>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D4EEF0"/>
            </a:solidFill>
          </p:spPr>
        </p:sp>
      </p:grpSp>
      <p:grpSp>
        <p:nvGrpSpPr>
          <p:cNvPr id="10" name="Group 10"/>
          <p:cNvGrpSpPr/>
          <p:nvPr/>
        </p:nvGrpSpPr>
        <p:grpSpPr>
          <a:xfrm rot="5400000">
            <a:off x="-170878" y="-167138"/>
            <a:ext cx="2506508" cy="2502497"/>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65386"/>
            </a:solidFill>
          </p:spPr>
        </p:sp>
      </p:grpSp>
      <p:sp>
        <p:nvSpPr>
          <p:cNvPr id="22" name="TextBox 22"/>
          <p:cNvSpPr txBox="1"/>
          <p:nvPr/>
        </p:nvSpPr>
        <p:spPr>
          <a:xfrm>
            <a:off x="2119809" y="782350"/>
            <a:ext cx="6338391" cy="766492"/>
          </a:xfrm>
          <a:prstGeom prst="rect">
            <a:avLst/>
          </a:prstGeom>
        </p:spPr>
        <p:txBody>
          <a:bodyPr lIns="0" tIns="0" rIns="0" bIns="0" rtlCol="0" anchor="t">
            <a:spAutoFit/>
          </a:bodyPr>
          <a:lstStyle/>
          <a:p>
            <a:pPr marL="0" marR="0" lvl="0" indent="0" algn="l" defTabSz="914400" rtl="0" eaLnBrk="1" fontAlgn="auto" latinLnBrk="0" hangingPunct="1">
              <a:lnSpc>
                <a:spcPts val="6811"/>
              </a:lnSpc>
              <a:spcBef>
                <a:spcPct val="0"/>
              </a:spcBef>
              <a:spcAft>
                <a:spcPts val="0"/>
              </a:spcAft>
              <a:buClrTx/>
              <a:buSzTx/>
              <a:buFontTx/>
              <a:buNone/>
              <a:tabLst/>
              <a:defRPr/>
            </a:pPr>
            <a:r>
              <a:rPr kumimoji="0" lang="ja-JP" altLang="en-US" sz="5199" b="0" i="0" u="none" strike="noStrike" kern="1200" cap="none" spc="655" normalizeH="0" baseline="0" noProof="0" dirty="0">
                <a:ln>
                  <a:noFill/>
                </a:ln>
                <a:solidFill>
                  <a:srgbClr val="13538A"/>
                </a:solidFill>
                <a:effectLst/>
                <a:uLnTx/>
                <a:uFillTx/>
                <a:latin typeface="+mn-ea"/>
                <a:cs typeface="+mn-cs"/>
              </a:rPr>
              <a:t>仮説</a:t>
            </a:r>
            <a:endParaRPr kumimoji="0" lang="en-US" altLang="ja-JP" sz="5199" b="0" i="0" u="none" strike="noStrike" kern="1200" cap="none" spc="655" normalizeH="0" baseline="0" noProof="0" dirty="0">
              <a:ln>
                <a:noFill/>
              </a:ln>
              <a:solidFill>
                <a:srgbClr val="13538A"/>
              </a:solidFill>
              <a:effectLst/>
              <a:uLnTx/>
              <a:uFillTx/>
              <a:latin typeface="+mn-ea"/>
              <a:cs typeface="+mn-cs"/>
            </a:endParaRPr>
          </a:p>
        </p:txBody>
      </p:sp>
      <p:pic>
        <p:nvPicPr>
          <p:cNvPr id="21" name="図 20">
            <a:extLst>
              <a:ext uri="{FF2B5EF4-FFF2-40B4-BE49-F238E27FC236}">
                <a16:creationId xmlns:a16="http://schemas.microsoft.com/office/drawing/2014/main" id="{B0DA5190-8330-DC02-E95C-675FFA76DDA1}"/>
              </a:ext>
            </a:extLst>
          </p:cNvPr>
          <p:cNvPicPr>
            <a:picLocks noChangeAspect="1"/>
          </p:cNvPicPr>
          <p:nvPr/>
        </p:nvPicPr>
        <p:blipFill>
          <a:blip r:embed="rId3"/>
          <a:stretch>
            <a:fillRect/>
          </a:stretch>
        </p:blipFill>
        <p:spPr>
          <a:xfrm>
            <a:off x="8839200" y="1943100"/>
            <a:ext cx="9227621" cy="4419600"/>
          </a:xfrm>
          <a:prstGeom prst="rect">
            <a:avLst/>
          </a:prstGeom>
        </p:spPr>
      </p:pic>
      <p:pic>
        <p:nvPicPr>
          <p:cNvPr id="31" name="図 30">
            <a:extLst>
              <a:ext uri="{FF2B5EF4-FFF2-40B4-BE49-F238E27FC236}">
                <a16:creationId xmlns:a16="http://schemas.microsoft.com/office/drawing/2014/main" id="{5A00ACFF-32B7-DDE4-77B8-654406707251}"/>
              </a:ext>
            </a:extLst>
          </p:cNvPr>
          <p:cNvPicPr>
            <a:picLocks noChangeAspect="1"/>
          </p:cNvPicPr>
          <p:nvPr/>
        </p:nvPicPr>
        <p:blipFill>
          <a:blip r:embed="rId4"/>
          <a:stretch>
            <a:fillRect/>
          </a:stretch>
        </p:blipFill>
        <p:spPr>
          <a:xfrm>
            <a:off x="1181581" y="1943100"/>
            <a:ext cx="7354724" cy="7772400"/>
          </a:xfrm>
          <a:prstGeom prst="rect">
            <a:avLst/>
          </a:prstGeom>
        </p:spPr>
      </p:pic>
      <p:sp>
        <p:nvSpPr>
          <p:cNvPr id="32" name="正方形/長方形 31">
            <a:extLst>
              <a:ext uri="{FF2B5EF4-FFF2-40B4-BE49-F238E27FC236}">
                <a16:creationId xmlns:a16="http://schemas.microsoft.com/office/drawing/2014/main" id="{0116EDCA-7942-3423-7543-66FFC62C26F3}"/>
              </a:ext>
            </a:extLst>
          </p:cNvPr>
          <p:cNvSpPr/>
          <p:nvPr/>
        </p:nvSpPr>
        <p:spPr>
          <a:xfrm>
            <a:off x="8991600" y="7124700"/>
            <a:ext cx="8839200" cy="205740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正方形/長方形 87">
            <a:extLst>
              <a:ext uri="{FF2B5EF4-FFF2-40B4-BE49-F238E27FC236}">
                <a16:creationId xmlns:a16="http://schemas.microsoft.com/office/drawing/2014/main" id="{1CAC158A-6002-D2F6-E186-3A82316A1AF0}"/>
              </a:ext>
            </a:extLst>
          </p:cNvPr>
          <p:cNvSpPr/>
          <p:nvPr/>
        </p:nvSpPr>
        <p:spPr>
          <a:xfrm>
            <a:off x="4953000" y="8648700"/>
            <a:ext cx="3352800" cy="8559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9" name="正方形/長方形 88">
            <a:extLst>
              <a:ext uri="{FF2B5EF4-FFF2-40B4-BE49-F238E27FC236}">
                <a16:creationId xmlns:a16="http://schemas.microsoft.com/office/drawing/2014/main" id="{9599DD0F-D2E0-0E81-AD30-A8823D9C7D0B}"/>
              </a:ext>
            </a:extLst>
          </p:cNvPr>
          <p:cNvSpPr/>
          <p:nvPr/>
        </p:nvSpPr>
        <p:spPr>
          <a:xfrm>
            <a:off x="9448800" y="5659150"/>
            <a:ext cx="7772400" cy="85595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テキスト ボックス 89">
            <a:extLst>
              <a:ext uri="{FF2B5EF4-FFF2-40B4-BE49-F238E27FC236}">
                <a16:creationId xmlns:a16="http://schemas.microsoft.com/office/drawing/2014/main" id="{BD929AEF-2B3B-3728-D205-D93068439EBC}"/>
              </a:ext>
            </a:extLst>
          </p:cNvPr>
          <p:cNvSpPr txBox="1"/>
          <p:nvPr/>
        </p:nvSpPr>
        <p:spPr>
          <a:xfrm>
            <a:off x="9184530" y="7612007"/>
            <a:ext cx="8634159" cy="1384995"/>
          </a:xfrm>
          <a:prstGeom prst="rect">
            <a:avLst/>
          </a:prstGeom>
          <a:noFill/>
        </p:spPr>
        <p:txBody>
          <a:bodyPr wrap="none" rtlCol="0">
            <a:spAutoFit/>
          </a:bodyPr>
          <a:lstStyle/>
          <a:p>
            <a:r>
              <a:rPr kumimoji="1" lang="ja-JP" altLang="en-US" sz="2800" dirty="0"/>
              <a:t>・目的変数である</a:t>
            </a:r>
            <a:r>
              <a:rPr kumimoji="1" lang="en-US" altLang="ja-JP" sz="2800" dirty="0"/>
              <a:t>CO</a:t>
            </a:r>
            <a:r>
              <a:rPr kumimoji="1" lang="ja-JP" altLang="en-US" sz="2800" dirty="0"/>
              <a:t>、ベンゼン、</a:t>
            </a:r>
            <a:r>
              <a:rPr kumimoji="1" lang="en-US" altLang="ja-JP" sz="2800" dirty="0"/>
              <a:t>No</a:t>
            </a:r>
            <a:r>
              <a:rPr kumimoji="1" lang="ja-JP" altLang="en-US" sz="2800" dirty="0"/>
              <a:t>ｘは、正の相関がある</a:t>
            </a:r>
            <a:endParaRPr kumimoji="1" lang="en-US" altLang="ja-JP" sz="2800" dirty="0"/>
          </a:p>
          <a:p>
            <a:r>
              <a:rPr kumimoji="1" lang="ja-JP" altLang="en-US" sz="2800" dirty="0"/>
              <a:t>→他の２つの目的変数の予測値を説明変数として</a:t>
            </a:r>
            <a:endParaRPr kumimoji="1" lang="en-US" altLang="ja-JP" sz="2800" dirty="0"/>
          </a:p>
          <a:p>
            <a:r>
              <a:rPr kumimoji="1" lang="ja-JP" altLang="en-US" sz="2800" dirty="0"/>
              <a:t>取り入れることが精度向上に繋がると考えました。</a:t>
            </a:r>
          </a:p>
        </p:txBody>
      </p:sp>
      <p:sp>
        <p:nvSpPr>
          <p:cNvPr id="91" name="正方形/長方形 90">
            <a:extLst>
              <a:ext uri="{FF2B5EF4-FFF2-40B4-BE49-F238E27FC236}">
                <a16:creationId xmlns:a16="http://schemas.microsoft.com/office/drawing/2014/main" id="{ADC81C1B-B2E2-21C4-526A-0B283851D592}"/>
              </a:ext>
            </a:extLst>
          </p:cNvPr>
          <p:cNvSpPr/>
          <p:nvPr/>
        </p:nvSpPr>
        <p:spPr>
          <a:xfrm>
            <a:off x="9184530" y="6730617"/>
            <a:ext cx="4381742" cy="762000"/>
          </a:xfrm>
          <a:prstGeom prst="rect">
            <a:avLst/>
          </a:prstGeom>
          <a:solidFill>
            <a:srgbClr val="F4F6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テキスト ボックス 91">
            <a:extLst>
              <a:ext uri="{FF2B5EF4-FFF2-40B4-BE49-F238E27FC236}">
                <a16:creationId xmlns:a16="http://schemas.microsoft.com/office/drawing/2014/main" id="{095E2905-09C0-899A-3FBC-A689BB793A61}"/>
              </a:ext>
            </a:extLst>
          </p:cNvPr>
          <p:cNvSpPr txBox="1"/>
          <p:nvPr/>
        </p:nvSpPr>
        <p:spPr>
          <a:xfrm>
            <a:off x="9127164" y="6850007"/>
            <a:ext cx="4576894" cy="523220"/>
          </a:xfrm>
          <a:prstGeom prst="rect">
            <a:avLst/>
          </a:prstGeom>
          <a:noFill/>
        </p:spPr>
        <p:txBody>
          <a:bodyPr wrap="none" rtlCol="0">
            <a:spAutoFit/>
          </a:bodyPr>
          <a:lstStyle/>
          <a:p>
            <a:r>
              <a:rPr kumimoji="1" lang="ja-JP" altLang="en-US" sz="2800" dirty="0"/>
              <a:t>科学技術論文からわかること</a:t>
            </a:r>
            <a:endParaRPr kumimoji="1" lang="en-US" altLang="ja-JP" sz="2800" dirty="0"/>
          </a:p>
        </p:txBody>
      </p:sp>
    </p:spTree>
    <p:extLst>
      <p:ext uri="{BB962C8B-B14F-4D97-AF65-F5344CB8AC3E}">
        <p14:creationId xmlns:p14="http://schemas.microsoft.com/office/powerpoint/2010/main" val="39278049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2727</TotalTime>
  <Words>4263</Words>
  <Application>Microsoft Macintosh PowerPoint</Application>
  <PresentationFormat>ユーザー設定</PresentationFormat>
  <Paragraphs>781</Paragraphs>
  <Slides>42</Slides>
  <Notes>38</Notes>
  <HiddenSlides>12</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42</vt:i4>
      </vt:variant>
    </vt:vector>
  </HeadingPairs>
  <TitlesOfParts>
    <vt:vector size="50" baseType="lpstr">
      <vt:lpstr>游ゴシック</vt:lpstr>
      <vt:lpstr>Verdana</vt:lpstr>
      <vt:lpstr>ＭＳ Ｐゴシック</vt:lpstr>
      <vt:lpstr>Arial</vt:lpstr>
      <vt:lpstr>Consolas</vt:lpstr>
      <vt:lpstr>セザンヌ DB</vt:lpstr>
      <vt:lpstr>Calibri</vt: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株式会社ARKトラベル</dc:title>
  <dc:creator>小林稔征</dc:creator>
  <cp:lastModifiedBy>稔征 小林</cp:lastModifiedBy>
  <cp:revision>149</cp:revision>
  <dcterms:created xsi:type="dcterms:W3CDTF">2006-08-16T00:00:00Z</dcterms:created>
  <dcterms:modified xsi:type="dcterms:W3CDTF">2025-03-22T00:27:35Z</dcterms:modified>
  <dc:identifier>DAFR4dD4PNo</dc:identifier>
</cp:coreProperties>
</file>

<file path=docProps/thumbnail.jpeg>
</file>